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3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713" r:id="rId3"/>
    <p:sldMasterId id="2147483739" r:id="rId4"/>
  </p:sldMasterIdLst>
  <p:notesMasterIdLst>
    <p:notesMasterId r:id="rId21"/>
  </p:notesMasterIdLst>
  <p:sldIdLst>
    <p:sldId id="256" r:id="rId5"/>
    <p:sldId id="332" r:id="rId6"/>
    <p:sldId id="334" r:id="rId7"/>
    <p:sldId id="333" r:id="rId8"/>
    <p:sldId id="335" r:id="rId9"/>
    <p:sldId id="330" r:id="rId10"/>
    <p:sldId id="331" r:id="rId11"/>
    <p:sldId id="336" r:id="rId12"/>
    <p:sldId id="322" r:id="rId13"/>
    <p:sldId id="343" r:id="rId14"/>
    <p:sldId id="324" r:id="rId15"/>
    <p:sldId id="328" r:id="rId16"/>
    <p:sldId id="340" r:id="rId17"/>
    <p:sldId id="338" r:id="rId18"/>
    <p:sldId id="337" r:id="rId19"/>
    <p:sldId id="269" r:id="rId20"/>
  </p:sldIdLst>
  <p:sldSz cx="9144000" cy="5143500" type="screen16x9"/>
  <p:notesSz cx="7772400" cy="100584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9646"/>
    <a:srgbClr val="9B19FE"/>
    <a:srgbClr val="00CEFF"/>
    <a:srgbClr val="FAFFB9"/>
    <a:srgbClr val="FF3E35"/>
    <a:srgbClr val="9307FE"/>
    <a:srgbClr val="BCCF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870" autoAdjust="0"/>
    <p:restoredTop sz="94653"/>
  </p:normalViewPr>
  <p:slideViewPr>
    <p:cSldViewPr snapToGrid="0">
      <p:cViewPr varScale="1">
        <p:scale>
          <a:sx n="138" d="100"/>
          <a:sy n="138" d="100"/>
        </p:scale>
        <p:origin x="1050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slideMaster" Target="slideMasters/slideMaster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4402138" y="0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29176E-602C-C843-AB4C-14258F7A4EA3}" type="datetimeFigureOut">
              <a:rPr lang="ru-RU" smtClean="0"/>
              <a:t>20.10.2025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869950" y="1257300"/>
            <a:ext cx="6032500" cy="339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777875" y="4840288"/>
            <a:ext cx="6216650" cy="39608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9553575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4402138" y="9553575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546A49-B347-EE41-BE99-8EF808095FE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845130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46A49-B347-EE41-BE99-8EF808095FE8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568413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0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1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2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3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6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9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80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81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82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83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8ABD215D-CFC7-1CAC-2144-1C4A51F1FEB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4113" y="1233715"/>
            <a:ext cx="7170057" cy="341085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 baseline="0"/>
            </a:lvl1pPr>
            <a:lvl2pPr marL="457200" indent="0">
              <a:buFontTx/>
              <a:buNone/>
              <a:defRPr sz="1600" baseline="0"/>
            </a:lvl2pPr>
            <a:lvl3pPr marL="914400" indent="0">
              <a:buFontTx/>
              <a:buNone/>
              <a:defRPr sz="1600" baseline="0"/>
            </a:lvl3pPr>
            <a:lvl4pPr marL="1371600" indent="0">
              <a:buFontTx/>
              <a:buNone/>
              <a:defRPr sz="1600" baseline="0"/>
            </a:lvl4pPr>
            <a:lvl5pPr>
              <a:buFontTx/>
              <a:buNone/>
              <a:defRPr sz="1600" baseline="0"/>
            </a:lvl5pPr>
          </a:lstStyle>
          <a:p>
            <a:r>
              <a:rPr lang="ru-RU" sz="16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  <a:p>
            <a:endParaRPr lang="ru-RU" sz="16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8569F4-01AC-6221-63B9-0F06F87F25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860079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Текст 7">
            <a:extLst>
              <a:ext uri="{FF2B5EF4-FFF2-40B4-BE49-F238E27FC236}">
                <a16:creationId xmlns:a16="http://schemas.microsoft.com/office/drawing/2014/main" id="{36D9692A-5DC0-3DF1-F516-70164F11C5A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2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16" name="Текст 13">
            <a:extLst>
              <a:ext uri="{FF2B5EF4-FFF2-40B4-BE49-F238E27FC236}">
                <a16:creationId xmlns:a16="http://schemas.microsoft.com/office/drawing/2014/main" id="{C2C41F40-A63A-48C4-01DC-A4A13BB7B8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D5B27C-CA4C-7381-3F84-F0595A76CE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3" name="Текст 7">
            <a:extLst>
              <a:ext uri="{FF2B5EF4-FFF2-40B4-BE49-F238E27FC236}">
                <a16:creationId xmlns:a16="http://schemas.microsoft.com/office/drawing/2014/main" id="{2AA24315-FE73-04A8-D530-E746EC0C202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2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2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4" name="Текст 13">
            <a:extLst>
              <a:ext uri="{FF2B5EF4-FFF2-40B4-BE49-F238E27FC236}">
                <a16:creationId xmlns:a16="http://schemas.microsoft.com/office/drawing/2014/main" id="{69578C56-72EB-AE17-C6D4-CE1E8FBA30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213483868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209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21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21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1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21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19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20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22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2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24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22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27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28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23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31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23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3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35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36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23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39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40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41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42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43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289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29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29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9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29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99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00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30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0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04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30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07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08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31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11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31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1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15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16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31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19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20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21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22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23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8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6" Type="http://schemas.openxmlformats.org/officeDocument/2006/relationships/image" Target="../media/image2.jpeg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4" Type="http://schemas.openxmlformats.org/officeDocument/2006/relationships/image" Target="../media/image5.jpe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6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50.xml"/><Relationship Id="rId2" Type="http://schemas.openxmlformats.org/officeDocument/2006/relationships/slideLayout" Target="../slideLayouts/slideLayout40.xml"/><Relationship Id="rId1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9.xml"/><Relationship Id="rId5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8.xml"/><Relationship Id="rId4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7.xml"/><Relationship Id="rId14" Type="http://schemas.openxmlformats.org/officeDocument/2006/relationships/image" Target="../media/image6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3"/>
          <p:cNvSpPr/>
          <p:nvPr/>
        </p:nvSpPr>
        <p:spPr>
          <a:xfrm>
            <a:off x="-865080" y="4134240"/>
            <a:ext cx="183600" cy="368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ru-RU"/>
          </a:p>
        </p:txBody>
      </p:sp>
      <p:sp>
        <p:nvSpPr>
          <p:cNvPr id="9" name="TextBox 4"/>
          <p:cNvSpPr/>
          <p:nvPr/>
        </p:nvSpPr>
        <p:spPr>
          <a:xfrm>
            <a:off x="-865080" y="4134240"/>
            <a:ext cx="183600" cy="368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ru-RU"/>
          </a:p>
        </p:txBody>
      </p:sp>
      <p:sp>
        <p:nvSpPr>
          <p:cNvPr id="2" name="TextBox 6"/>
          <p:cNvSpPr/>
          <p:nvPr/>
        </p:nvSpPr>
        <p:spPr>
          <a:xfrm>
            <a:off x="5098320" y="490320"/>
            <a:ext cx="183600" cy="368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ru-RU"/>
          </a:p>
        </p:txBody>
      </p:sp>
      <p:sp>
        <p:nvSpPr>
          <p:cNvPr id="3" name="TextBox 7"/>
          <p:cNvSpPr/>
          <p:nvPr/>
        </p:nvSpPr>
        <p:spPr>
          <a:xfrm>
            <a:off x="5910840" y="427320"/>
            <a:ext cx="183600" cy="368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ru-RU"/>
          </a:p>
        </p:txBody>
      </p:sp>
      <p:sp>
        <p:nvSpPr>
          <p:cNvPr id="4" name="TextBox 1"/>
          <p:cNvSpPr/>
          <p:nvPr/>
        </p:nvSpPr>
        <p:spPr>
          <a:xfrm>
            <a:off x="5098320" y="490320"/>
            <a:ext cx="183600" cy="368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ru-RU"/>
          </a:p>
        </p:txBody>
      </p:sp>
      <p:sp>
        <p:nvSpPr>
          <p:cNvPr id="5" name="TextBox 2"/>
          <p:cNvSpPr/>
          <p:nvPr/>
        </p:nvSpPr>
        <p:spPr>
          <a:xfrm>
            <a:off x="5910840" y="427320"/>
            <a:ext cx="183600" cy="368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ru-RU"/>
          </a:p>
        </p:txBody>
      </p:sp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r>
              <a:rPr lang="en-US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6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Box 3"/>
          <p:cNvSpPr/>
          <p:nvPr/>
        </p:nvSpPr>
        <p:spPr>
          <a:xfrm>
            <a:off x="-865080" y="4134240"/>
            <a:ext cx="183600" cy="368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ru-RU"/>
          </a:p>
        </p:txBody>
      </p:sp>
      <p:sp>
        <p:nvSpPr>
          <p:cNvPr id="45" name="TextBox 4"/>
          <p:cNvSpPr/>
          <p:nvPr/>
        </p:nvSpPr>
        <p:spPr>
          <a:xfrm>
            <a:off x="-865080" y="4134240"/>
            <a:ext cx="183600" cy="368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ru-RU"/>
          </a:p>
        </p:txBody>
      </p:sp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r>
              <a:rPr lang="en-US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791" r:id="rId13"/>
    <p:sldLayoutId id="214748379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TextBox 3"/>
          <p:cNvSpPr/>
          <p:nvPr/>
        </p:nvSpPr>
        <p:spPr>
          <a:xfrm>
            <a:off x="-865080" y="4134240"/>
            <a:ext cx="183600" cy="368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ru-RU"/>
          </a:p>
        </p:txBody>
      </p:sp>
      <p:sp>
        <p:nvSpPr>
          <p:cNvPr id="205" name="TextBox 4"/>
          <p:cNvSpPr/>
          <p:nvPr/>
        </p:nvSpPr>
        <p:spPr>
          <a:xfrm>
            <a:off x="-865080" y="4134240"/>
            <a:ext cx="183600" cy="368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ru-RU"/>
          </a:p>
        </p:txBody>
      </p:sp>
      <p:sp>
        <p:nvSpPr>
          <p:cNvPr id="20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r>
              <a:rPr lang="en-US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20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TextBox 3"/>
          <p:cNvSpPr/>
          <p:nvPr/>
        </p:nvSpPr>
        <p:spPr>
          <a:xfrm>
            <a:off x="-865080" y="4134240"/>
            <a:ext cx="183600" cy="368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ru-RU"/>
          </a:p>
        </p:txBody>
      </p:sp>
      <p:sp>
        <p:nvSpPr>
          <p:cNvPr id="285" name="TextBox 4"/>
          <p:cNvSpPr/>
          <p:nvPr/>
        </p:nvSpPr>
        <p:spPr>
          <a:xfrm>
            <a:off x="-865080" y="4134240"/>
            <a:ext cx="183600" cy="368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ru-RU"/>
          </a:p>
        </p:txBody>
      </p:sp>
      <p:sp>
        <p:nvSpPr>
          <p:cNvPr id="28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r>
              <a:rPr lang="en-US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28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45" r:id="rId6"/>
    <p:sldLayoutId id="2147483746" r:id="rId7"/>
    <p:sldLayoutId id="2147483747" r:id="rId8"/>
    <p:sldLayoutId id="2147483748" r:id="rId9"/>
    <p:sldLayoutId id="2147483749" r:id="rId10"/>
    <p:sldLayoutId id="2147483750" r:id="rId11"/>
    <p:sldLayoutId id="214748375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9.xml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9.xml"/><Relationship Id="rId4" Type="http://schemas.openxmlformats.org/officeDocument/2006/relationships/image" Target="../media/image10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2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3A30D481-4826-C007-65E5-FB64177A178A}"/>
              </a:ext>
            </a:extLst>
          </p:cNvPr>
          <p:cNvSpPr/>
          <p:nvPr/>
        </p:nvSpPr>
        <p:spPr>
          <a:xfrm>
            <a:off x="2743254" y="2430967"/>
            <a:ext cx="3730641" cy="765781"/>
          </a:xfrm>
          <a:prstGeom prst="roundRect">
            <a:avLst/>
          </a:prstGeom>
          <a:solidFill>
            <a:schemeClr val="bg1">
              <a:alpha val="55000"/>
            </a:schemeClr>
          </a:solidFill>
          <a:effectLst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1AA8BF-B434-216E-1445-1DBE78B329D0}"/>
              </a:ext>
            </a:extLst>
          </p:cNvPr>
          <p:cNvSpPr txBox="1"/>
          <p:nvPr/>
        </p:nvSpPr>
        <p:spPr>
          <a:xfrm>
            <a:off x="3123531" y="2591098"/>
            <a:ext cx="324800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200" dirty="0">
                <a:ln w="12700"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chemeClr val="tx1">
                    <a:alpha val="0"/>
                  </a:schemeClr>
                </a:solidFill>
              </a:rPr>
              <a:t>Лабораторная</a:t>
            </a:r>
            <a:r>
              <a:rPr lang="ru-RU" sz="2200" dirty="0">
                <a:ln w="12700">
                  <a:solidFill>
                    <a:schemeClr val="accent1">
                      <a:shade val="15000"/>
                    </a:schemeClr>
                  </a:solidFill>
                </a:ln>
              </a:rPr>
              <a:t> </a:t>
            </a:r>
            <a:r>
              <a:rPr lang="ru-RU" sz="2200" dirty="0">
                <a:ln w="15875">
                  <a:solidFill>
                    <a:schemeClr val="accent4">
                      <a:alpha val="72000"/>
                    </a:schemeClr>
                  </a:solidFill>
                </a:ln>
                <a:solidFill>
                  <a:schemeClr val="tx1">
                    <a:alpha val="0"/>
                  </a:schemeClr>
                </a:solidFill>
              </a:rPr>
              <a:t>работа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2A83A6-A682-03A5-DFCF-0B577200A318}"/>
              </a:ext>
            </a:extLst>
          </p:cNvPr>
          <p:cNvSpPr txBox="1"/>
          <p:nvPr/>
        </p:nvSpPr>
        <p:spPr>
          <a:xfrm>
            <a:off x="3374853" y="4804946"/>
            <a:ext cx="27453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b="1" dirty="0">
                <a:ln w="12700"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>
                    <a:alpha val="0"/>
                  </a:schemeClr>
                </a:solidFill>
              </a:rPr>
              <a:t>По дисциплине «ТФКП»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Изображение выглядит как снимок экрана, Красочность, текс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F815EBDD-9D39-2E63-B012-8A4FD854BB4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022" y="1211095"/>
            <a:ext cx="4164006" cy="3319943"/>
          </a:xfrm>
          <a:prstGeom prst="rect">
            <a:avLst/>
          </a:prstGeom>
        </p:spPr>
      </p:pic>
      <p:cxnSp>
        <p:nvCxnSpPr>
          <p:cNvPr id="3" name="Прямая соединительная линия 2">
            <a:extLst>
              <a:ext uri="{FF2B5EF4-FFF2-40B4-BE49-F238E27FC236}">
                <a16:creationId xmlns:a16="http://schemas.microsoft.com/office/drawing/2014/main" id="{0E7C7F1A-D988-BAC5-45B4-4916872EF6E3}"/>
              </a:ext>
            </a:extLst>
          </p:cNvPr>
          <p:cNvCxnSpPr>
            <a:cxnSpLocks/>
          </p:cNvCxnSpPr>
          <p:nvPr/>
        </p:nvCxnSpPr>
        <p:spPr>
          <a:xfrm>
            <a:off x="4508028" y="978744"/>
            <a:ext cx="0" cy="3834261"/>
          </a:xfrm>
          <a:prstGeom prst="line">
            <a:avLst/>
          </a:prstGeom>
          <a:ln w="63500" cmpd="dbl">
            <a:solidFill>
              <a:srgbClr val="9B19FE"/>
            </a:solidFill>
          </a:ln>
          <a:effectLst>
            <a:outerShdw blurRad="50800" dist="50800" dir="5400000" sx="2000" sy="2000" algn="ctr" rotWithShape="0">
              <a:srgbClr val="000000">
                <a:alpha val="43137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Рисунок 5" descr="Изображение выглядит как снимок экрана, Красочность, текс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5FA5E1A3-5B9F-A3A7-AE5E-DA63C4C6145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204002"/>
            <a:ext cx="4034126" cy="334345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A78FCD1-C694-F074-1358-6A1F4054886D}"/>
              </a:ext>
            </a:extLst>
          </p:cNvPr>
          <p:cNvSpPr txBox="1"/>
          <p:nvPr/>
        </p:nvSpPr>
        <p:spPr>
          <a:xfrm>
            <a:off x="956816" y="4448500"/>
            <a:ext cx="311888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900" dirty="0">
                <a:ln w="6350">
                  <a:noFill/>
                </a:ln>
                <a:solidFill>
                  <a:srgbClr val="9307FE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Рис </a:t>
            </a:r>
            <a:r>
              <a:rPr lang="en-US" sz="900" dirty="0">
                <a:ln w="6350">
                  <a:noFill/>
                </a:ln>
                <a:solidFill>
                  <a:srgbClr val="9307FE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6</a:t>
            </a:r>
            <a:r>
              <a:rPr lang="ru-RU" sz="900" dirty="0">
                <a:ln w="6350">
                  <a:noFill/>
                </a:ln>
                <a:solidFill>
                  <a:srgbClr val="9307FE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900" dirty="0">
                <a:ln w="6350">
                  <a:noFill/>
                </a:ln>
                <a:solidFill>
                  <a:srgbClr val="9307FE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ru-RU" sz="900" dirty="0">
                <a:ln w="6350">
                  <a:noFill/>
                </a:ln>
                <a:solidFill>
                  <a:srgbClr val="9307FE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Визуализация множества Жюлиа</a:t>
            </a:r>
          </a:p>
        </p:txBody>
      </p:sp>
      <p:sp>
        <p:nvSpPr>
          <p:cNvPr id="8" name="Блок-схема: узел 7">
            <a:extLst>
              <a:ext uri="{FF2B5EF4-FFF2-40B4-BE49-F238E27FC236}">
                <a16:creationId xmlns:a16="http://schemas.microsoft.com/office/drawing/2014/main" id="{A13C50AA-731F-086C-36C2-5DDA0466A695}"/>
              </a:ext>
            </a:extLst>
          </p:cNvPr>
          <p:cNvSpPr/>
          <p:nvPr/>
        </p:nvSpPr>
        <p:spPr>
          <a:xfrm>
            <a:off x="614736" y="212590"/>
            <a:ext cx="563710" cy="544459"/>
          </a:xfrm>
          <a:prstGeom prst="flowChartConnector">
            <a:avLst/>
          </a:prstGeom>
          <a:solidFill>
            <a:schemeClr val="accent1">
              <a:alpha val="0"/>
            </a:schemeClr>
          </a:solidFill>
          <a:ln w="22225">
            <a:solidFill>
              <a:srgbClr val="F7964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3C2F705-207E-B2CD-88C4-966FA2C7D0A0}"/>
              </a:ext>
            </a:extLst>
          </p:cNvPr>
          <p:cNvSpPr txBox="1"/>
          <p:nvPr/>
        </p:nvSpPr>
        <p:spPr>
          <a:xfrm>
            <a:off x="579074" y="287954"/>
            <a:ext cx="6775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n w="15875">
                  <a:solidFill>
                    <a:srgbClr val="F79646"/>
                  </a:solidFill>
                </a:ln>
                <a:solidFill>
                  <a:schemeClr val="tx1">
                    <a:alpha val="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III</a:t>
            </a:r>
            <a:endParaRPr lang="ru-RU" dirty="0">
              <a:ln w="15875">
                <a:solidFill>
                  <a:srgbClr val="F79646"/>
                </a:solidFill>
              </a:ln>
              <a:solidFill>
                <a:schemeClr val="tx1">
                  <a:alpha val="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140CBD5-DBED-E2C0-2A5E-AC2BF516A169}"/>
              </a:ext>
            </a:extLst>
          </p:cNvPr>
          <p:cNvSpPr txBox="1"/>
          <p:nvPr/>
        </p:nvSpPr>
        <p:spPr>
          <a:xfrm>
            <a:off x="5075388" y="4448506"/>
            <a:ext cx="311888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900" dirty="0">
                <a:ln w="6350">
                  <a:noFill/>
                </a:ln>
                <a:solidFill>
                  <a:srgbClr val="9307FE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Рис 7. Визуализация множества Жюлиа</a:t>
            </a:r>
          </a:p>
        </p:txBody>
      </p:sp>
    </p:spTree>
    <p:extLst>
      <p:ext uri="{BB962C8B-B14F-4D97-AF65-F5344CB8AC3E}">
        <p14:creationId xmlns:p14="http://schemas.microsoft.com/office/powerpoint/2010/main" val="16996163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Прямоугольник: скругленные углы 27">
            <a:extLst>
              <a:ext uri="{FF2B5EF4-FFF2-40B4-BE49-F238E27FC236}">
                <a16:creationId xmlns:a16="http://schemas.microsoft.com/office/drawing/2014/main" id="{B2867F22-F011-36D2-36B0-315D88493844}"/>
              </a:ext>
            </a:extLst>
          </p:cNvPr>
          <p:cNvSpPr/>
          <p:nvPr/>
        </p:nvSpPr>
        <p:spPr>
          <a:xfrm>
            <a:off x="1923943" y="1224520"/>
            <a:ext cx="4662144" cy="417244"/>
          </a:xfrm>
          <a:prstGeom prst="roundRect">
            <a:avLst/>
          </a:prstGeom>
          <a:solidFill>
            <a:schemeClr val="accent2">
              <a:lumMod val="60000"/>
              <a:lumOff val="40000"/>
              <a:alpha val="45000"/>
            </a:schemeClr>
          </a:solidFill>
          <a:ln w="12700">
            <a:solidFill>
              <a:schemeClr val="tx1">
                <a:lumMod val="85000"/>
                <a:lumOff val="15000"/>
              </a:schemeClr>
            </a:solidFill>
          </a:ln>
          <a:effectLst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FA2AA03-D9E9-24E9-1AF6-DD79AEA77AB5}"/>
              </a:ext>
            </a:extLst>
          </p:cNvPr>
          <p:cNvSpPr txBox="1"/>
          <p:nvPr/>
        </p:nvSpPr>
        <p:spPr>
          <a:xfrm>
            <a:off x="2007275" y="1203056"/>
            <a:ext cx="4682882" cy="52322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ru-RU" sz="1400" dirty="0">
                <a:ln w="9525">
                  <a:solidFill>
                    <a:schemeClr val="tx1">
                      <a:lumMod val="85000"/>
                      <a:lumOff val="15000"/>
                      <a:alpha val="78000"/>
                    </a:schemeClr>
                  </a:solidFill>
                </a:ln>
                <a:solidFill>
                  <a:schemeClr val="tx1">
                    <a:alpha val="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Фрактал, известный как «дерево Пифагора»: </a:t>
            </a:r>
            <a:endParaRPr lang="ru-RU" sz="14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ru-RU" sz="14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2" name="Блок-схема: узел 1">
            <a:extLst>
              <a:ext uri="{FF2B5EF4-FFF2-40B4-BE49-F238E27FC236}">
                <a16:creationId xmlns:a16="http://schemas.microsoft.com/office/drawing/2014/main" id="{18C6BA79-0FA9-80CE-EFC3-1E33A1B3D408}"/>
              </a:ext>
            </a:extLst>
          </p:cNvPr>
          <p:cNvSpPr/>
          <p:nvPr/>
        </p:nvSpPr>
        <p:spPr>
          <a:xfrm>
            <a:off x="614736" y="212590"/>
            <a:ext cx="563710" cy="544459"/>
          </a:xfrm>
          <a:prstGeom prst="flowChartConnector">
            <a:avLst/>
          </a:prstGeom>
          <a:solidFill>
            <a:schemeClr val="accent1">
              <a:alpha val="0"/>
            </a:schemeClr>
          </a:solidFill>
          <a:ln w="22225">
            <a:solidFill>
              <a:srgbClr val="F7964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10549B-6849-13BE-82C0-165187C73DC9}"/>
              </a:ext>
            </a:extLst>
          </p:cNvPr>
          <p:cNvSpPr txBox="1"/>
          <p:nvPr/>
        </p:nvSpPr>
        <p:spPr>
          <a:xfrm>
            <a:off x="665457" y="307729"/>
            <a:ext cx="58271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0" i="0" dirty="0">
                <a:ln w="15875">
                  <a:solidFill>
                    <a:srgbClr val="F79646"/>
                  </a:solidFill>
                </a:ln>
                <a:solidFill>
                  <a:schemeClr val="tx1">
                    <a:alpha val="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IV</a:t>
            </a:r>
            <a:endParaRPr lang="ru-RU" sz="2000" dirty="0">
              <a:ln w="15875">
                <a:solidFill>
                  <a:srgbClr val="F79646"/>
                </a:solidFill>
              </a:ln>
              <a:solidFill>
                <a:schemeClr val="tx1">
                  <a:alpha val="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B16F04-5097-17B4-D950-2AD32D4E4E25}"/>
              </a:ext>
            </a:extLst>
          </p:cNvPr>
          <p:cNvSpPr txBox="1"/>
          <p:nvPr/>
        </p:nvSpPr>
        <p:spPr>
          <a:xfrm>
            <a:off x="1467293" y="301471"/>
            <a:ext cx="57628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ln w="15875">
                  <a:solidFill>
                    <a:srgbClr val="00CEFF"/>
                  </a:solidFill>
                </a:ln>
                <a:solidFill>
                  <a:schemeClr val="tx1">
                    <a:alpha val="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Исследование фрактала – Дерево Пифагора </a:t>
            </a:r>
          </a:p>
        </p:txBody>
      </p:sp>
      <p:sp>
        <p:nvSpPr>
          <p:cNvPr id="16" name="Двойные круглые скобки 15">
            <a:extLst>
              <a:ext uri="{FF2B5EF4-FFF2-40B4-BE49-F238E27FC236}">
                <a16:creationId xmlns:a16="http://schemas.microsoft.com/office/drawing/2014/main" id="{1560E0EB-D258-B087-6B56-2DC3A6C326C3}"/>
              </a:ext>
            </a:extLst>
          </p:cNvPr>
          <p:cNvSpPr/>
          <p:nvPr/>
        </p:nvSpPr>
        <p:spPr>
          <a:xfrm>
            <a:off x="1397563" y="99237"/>
            <a:ext cx="5619925" cy="800986"/>
          </a:xfrm>
          <a:prstGeom prst="bracketPair">
            <a:avLst/>
          </a:prstGeom>
          <a:noFill/>
          <a:ln w="44450">
            <a:solidFill>
              <a:srgbClr val="F796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8" name="Прямая соединительная линия 17">
            <a:extLst>
              <a:ext uri="{FF2B5EF4-FFF2-40B4-BE49-F238E27FC236}">
                <a16:creationId xmlns:a16="http://schemas.microsoft.com/office/drawing/2014/main" id="{675F218E-5829-0A3C-C996-76D97AFF51CF}"/>
              </a:ext>
            </a:extLst>
          </p:cNvPr>
          <p:cNvCxnSpPr>
            <a:cxnSpLocks/>
          </p:cNvCxnSpPr>
          <p:nvPr/>
        </p:nvCxnSpPr>
        <p:spPr>
          <a:xfrm>
            <a:off x="1665765" y="722011"/>
            <a:ext cx="4997302" cy="0"/>
          </a:xfrm>
          <a:prstGeom prst="line">
            <a:avLst/>
          </a:prstGeom>
          <a:ln w="44450">
            <a:solidFill>
              <a:srgbClr val="F796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Google Shape;407;p65">
            <a:extLst>
              <a:ext uri="{FF2B5EF4-FFF2-40B4-BE49-F238E27FC236}">
                <a16:creationId xmlns:a16="http://schemas.microsoft.com/office/drawing/2014/main" id="{804EF66B-0F5A-B0B0-ADFC-A1376799AFDE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358389" y="1726276"/>
            <a:ext cx="3980653" cy="2705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626549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Прямоугольник: скругленные углы 24">
            <a:extLst>
              <a:ext uri="{FF2B5EF4-FFF2-40B4-BE49-F238E27FC236}">
                <a16:creationId xmlns:a16="http://schemas.microsoft.com/office/drawing/2014/main" id="{FF0511F3-5C01-FFFF-0A93-5A84624B43AB}"/>
              </a:ext>
            </a:extLst>
          </p:cNvPr>
          <p:cNvSpPr/>
          <p:nvPr/>
        </p:nvSpPr>
        <p:spPr>
          <a:xfrm>
            <a:off x="4195796" y="1039193"/>
            <a:ext cx="2437678" cy="1203607"/>
          </a:xfrm>
          <a:prstGeom prst="round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2" name="Прямоугольник: скругленные углы 21">
            <a:extLst>
              <a:ext uri="{FF2B5EF4-FFF2-40B4-BE49-F238E27FC236}">
                <a16:creationId xmlns:a16="http://schemas.microsoft.com/office/drawing/2014/main" id="{B351D08A-C6A0-C942-E65F-ECEB9F3B0468}"/>
              </a:ext>
            </a:extLst>
          </p:cNvPr>
          <p:cNvSpPr/>
          <p:nvPr/>
        </p:nvSpPr>
        <p:spPr>
          <a:xfrm>
            <a:off x="1042240" y="1902833"/>
            <a:ext cx="2672736" cy="1384995"/>
          </a:xfrm>
          <a:prstGeom prst="round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6" name="Прямоугольник: скругленные углы 15">
            <a:extLst>
              <a:ext uri="{FF2B5EF4-FFF2-40B4-BE49-F238E27FC236}">
                <a16:creationId xmlns:a16="http://schemas.microsoft.com/office/drawing/2014/main" id="{86B0BA02-5133-12F2-BD90-2CA9625309C3}"/>
              </a:ext>
            </a:extLst>
          </p:cNvPr>
          <p:cNvSpPr/>
          <p:nvPr/>
        </p:nvSpPr>
        <p:spPr>
          <a:xfrm>
            <a:off x="411123" y="3530006"/>
            <a:ext cx="2387333" cy="1077427"/>
          </a:xfrm>
          <a:prstGeom prst="round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Блок-схема: узел 11">
            <a:extLst>
              <a:ext uri="{FF2B5EF4-FFF2-40B4-BE49-F238E27FC236}">
                <a16:creationId xmlns:a16="http://schemas.microsoft.com/office/drawing/2014/main" id="{8F4C1C7B-3E0A-E4E1-94E5-57EC4BBBC3F7}"/>
              </a:ext>
            </a:extLst>
          </p:cNvPr>
          <p:cNvSpPr/>
          <p:nvPr/>
        </p:nvSpPr>
        <p:spPr>
          <a:xfrm>
            <a:off x="614736" y="213290"/>
            <a:ext cx="563710" cy="544459"/>
          </a:xfrm>
          <a:prstGeom prst="flowChartConnector">
            <a:avLst/>
          </a:prstGeom>
          <a:solidFill>
            <a:schemeClr val="accent1">
              <a:alpha val="0"/>
            </a:schemeClr>
          </a:solidFill>
          <a:ln w="127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31" name="Group 3">
            <a:extLst>
              <a:ext uri="{FF2B5EF4-FFF2-40B4-BE49-F238E27FC236}">
                <a16:creationId xmlns:a16="http://schemas.microsoft.com/office/drawing/2014/main" id="{0A9CC18C-1083-5F3E-2264-43341B6B3015}"/>
              </a:ext>
            </a:extLst>
          </p:cNvPr>
          <p:cNvGrpSpPr/>
          <p:nvPr/>
        </p:nvGrpSpPr>
        <p:grpSpPr>
          <a:xfrm>
            <a:off x="4424799" y="3260597"/>
            <a:ext cx="4421490" cy="1581432"/>
            <a:chOff x="4235507" y="3023250"/>
            <a:chExt cx="7956493" cy="3842464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32" name="Rectangle 4">
              <a:extLst>
                <a:ext uri="{FF2B5EF4-FFF2-40B4-BE49-F238E27FC236}">
                  <a16:creationId xmlns:a16="http://schemas.microsoft.com/office/drawing/2014/main" id="{8FE9AA7D-90D2-DDC4-8A63-FC8D2EA86C53}"/>
                </a:ext>
              </a:extLst>
            </p:cNvPr>
            <p:cNvSpPr/>
            <p:nvPr/>
          </p:nvSpPr>
          <p:spPr>
            <a:xfrm>
              <a:off x="9584919" y="3023250"/>
              <a:ext cx="2607081" cy="384246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id-ID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3" name="Rectangle 5">
              <a:extLst>
                <a:ext uri="{FF2B5EF4-FFF2-40B4-BE49-F238E27FC236}">
                  <a16:creationId xmlns:a16="http://schemas.microsoft.com/office/drawing/2014/main" id="{3ACA7B45-72ED-75CF-B71F-2A20565E6718}"/>
                </a:ext>
              </a:extLst>
            </p:cNvPr>
            <p:cNvSpPr/>
            <p:nvPr/>
          </p:nvSpPr>
          <p:spPr>
            <a:xfrm>
              <a:off x="6970400" y="4083230"/>
              <a:ext cx="2672978" cy="27824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id-ID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4" name="Rectangle 6">
              <a:extLst>
                <a:ext uri="{FF2B5EF4-FFF2-40B4-BE49-F238E27FC236}">
                  <a16:creationId xmlns:a16="http://schemas.microsoft.com/office/drawing/2014/main" id="{D6B6C00D-11DB-AF47-2AF6-AAA3AB92AA2D}"/>
                </a:ext>
              </a:extLst>
            </p:cNvPr>
            <p:cNvSpPr/>
            <p:nvPr/>
          </p:nvSpPr>
          <p:spPr>
            <a:xfrm>
              <a:off x="4235507" y="4855876"/>
              <a:ext cx="2851160" cy="20098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id-ID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35" name="Group 8">
            <a:extLst>
              <a:ext uri="{FF2B5EF4-FFF2-40B4-BE49-F238E27FC236}">
                <a16:creationId xmlns:a16="http://schemas.microsoft.com/office/drawing/2014/main" id="{94187373-5166-51E8-E0F2-A881DDD9231E}"/>
              </a:ext>
            </a:extLst>
          </p:cNvPr>
          <p:cNvGrpSpPr/>
          <p:nvPr/>
        </p:nvGrpSpPr>
        <p:grpSpPr>
          <a:xfrm>
            <a:off x="4113465" y="3672477"/>
            <a:ext cx="1970736" cy="1169551"/>
            <a:chOff x="1741171" y="5032199"/>
            <a:chExt cx="3521682" cy="1833517"/>
          </a:xfrm>
          <a:solidFill>
            <a:schemeClr val="bg1">
              <a:lumMod val="85000"/>
            </a:schemeClr>
          </a:solidFill>
        </p:grpSpPr>
        <p:sp>
          <p:nvSpPr>
            <p:cNvPr id="36" name="Round Single Corner Rectangle 9">
              <a:extLst>
                <a:ext uri="{FF2B5EF4-FFF2-40B4-BE49-F238E27FC236}">
                  <a16:creationId xmlns:a16="http://schemas.microsoft.com/office/drawing/2014/main" id="{83809827-FBE2-9C06-6D37-15703EB2452E}"/>
                </a:ext>
              </a:extLst>
            </p:cNvPr>
            <p:cNvSpPr/>
            <p:nvPr/>
          </p:nvSpPr>
          <p:spPr>
            <a:xfrm flipV="1">
              <a:off x="4349143" y="5037343"/>
              <a:ext cx="913710" cy="911140"/>
            </a:xfrm>
            <a:prstGeom prst="round1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>
                <a:solidFill>
                  <a:srgbClr val="F7964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7" name="Round Single Corner Rectangle 10">
              <a:extLst>
                <a:ext uri="{FF2B5EF4-FFF2-40B4-BE49-F238E27FC236}">
                  <a16:creationId xmlns:a16="http://schemas.microsoft.com/office/drawing/2014/main" id="{489AEE40-E629-9AE3-0F1F-123A1B3934EC}"/>
                </a:ext>
              </a:extLst>
            </p:cNvPr>
            <p:cNvSpPr/>
            <p:nvPr/>
          </p:nvSpPr>
          <p:spPr>
            <a:xfrm flipH="1">
              <a:off x="1741172" y="5032199"/>
              <a:ext cx="949686" cy="913713"/>
            </a:xfrm>
            <a:prstGeom prst="round1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>
                <a:solidFill>
                  <a:srgbClr val="F7964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8" name="Rectangle 11">
              <a:extLst>
                <a:ext uri="{FF2B5EF4-FFF2-40B4-BE49-F238E27FC236}">
                  <a16:creationId xmlns:a16="http://schemas.microsoft.com/office/drawing/2014/main" id="{12F166DA-1421-0212-0C8E-BF9DA1754CE4}"/>
                </a:ext>
              </a:extLst>
            </p:cNvPr>
            <p:cNvSpPr/>
            <p:nvPr/>
          </p:nvSpPr>
          <p:spPr>
            <a:xfrm rot="5400000">
              <a:off x="1751381" y="5934080"/>
              <a:ext cx="921426" cy="94184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>
                <a:solidFill>
                  <a:srgbClr val="F7964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9" name="Rectangle 12">
              <a:extLst>
                <a:ext uri="{FF2B5EF4-FFF2-40B4-BE49-F238E27FC236}">
                  <a16:creationId xmlns:a16="http://schemas.microsoft.com/office/drawing/2014/main" id="{C1D27115-6B6D-B881-6F21-0CA23EDE344C}"/>
                </a:ext>
              </a:extLst>
            </p:cNvPr>
            <p:cNvSpPr/>
            <p:nvPr/>
          </p:nvSpPr>
          <p:spPr>
            <a:xfrm rot="5400000">
              <a:off x="3067943" y="4655114"/>
              <a:ext cx="918855" cy="167302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>
                <a:solidFill>
                  <a:srgbClr val="F7964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40" name="Group 13">
            <a:extLst>
              <a:ext uri="{FF2B5EF4-FFF2-40B4-BE49-F238E27FC236}">
                <a16:creationId xmlns:a16="http://schemas.microsoft.com/office/drawing/2014/main" id="{07E6FD52-99BB-9E26-BDDA-D0D2626F4FF0}"/>
              </a:ext>
            </a:extLst>
          </p:cNvPr>
          <p:cNvGrpSpPr/>
          <p:nvPr/>
        </p:nvGrpSpPr>
        <p:grpSpPr>
          <a:xfrm>
            <a:off x="5581509" y="3188596"/>
            <a:ext cx="2030871" cy="562542"/>
            <a:chOff x="4349143" y="4121059"/>
            <a:chExt cx="3513851" cy="913712"/>
          </a:xfrm>
          <a:solidFill>
            <a:schemeClr val="bg1">
              <a:lumMod val="65000"/>
            </a:schemeClr>
          </a:solidFill>
        </p:grpSpPr>
        <p:sp>
          <p:nvSpPr>
            <p:cNvPr id="41" name="Round Single Corner Rectangle 14">
              <a:extLst>
                <a:ext uri="{FF2B5EF4-FFF2-40B4-BE49-F238E27FC236}">
                  <a16:creationId xmlns:a16="http://schemas.microsoft.com/office/drawing/2014/main" id="{D508663B-2A52-AFF1-D11B-01741F3E434F}"/>
                </a:ext>
              </a:extLst>
            </p:cNvPr>
            <p:cNvSpPr/>
            <p:nvPr/>
          </p:nvSpPr>
          <p:spPr>
            <a:xfrm flipH="1">
              <a:off x="4349143" y="4126204"/>
              <a:ext cx="913710" cy="908567"/>
            </a:xfrm>
            <a:prstGeom prst="round1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2" name="Round Single Corner Rectangle 15">
              <a:extLst>
                <a:ext uri="{FF2B5EF4-FFF2-40B4-BE49-F238E27FC236}">
                  <a16:creationId xmlns:a16="http://schemas.microsoft.com/office/drawing/2014/main" id="{AA9A831F-D5C2-91C7-7F04-6AC5DCA24A0C}"/>
                </a:ext>
              </a:extLst>
            </p:cNvPr>
            <p:cNvSpPr/>
            <p:nvPr/>
          </p:nvSpPr>
          <p:spPr>
            <a:xfrm flipV="1">
              <a:off x="6949284" y="4121059"/>
              <a:ext cx="913710" cy="911140"/>
            </a:xfrm>
            <a:prstGeom prst="round1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3" name="Rectangle 16">
              <a:extLst>
                <a:ext uri="{FF2B5EF4-FFF2-40B4-BE49-F238E27FC236}">
                  <a16:creationId xmlns:a16="http://schemas.microsoft.com/office/drawing/2014/main" id="{1D8F580D-334B-5A23-A5B3-47E5115C2573}"/>
                </a:ext>
              </a:extLst>
            </p:cNvPr>
            <p:cNvSpPr/>
            <p:nvPr/>
          </p:nvSpPr>
          <p:spPr>
            <a:xfrm rot="5400000">
              <a:off x="5654870" y="3729042"/>
              <a:ext cx="911140" cy="16951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44" name="Group 21">
            <a:extLst>
              <a:ext uri="{FF2B5EF4-FFF2-40B4-BE49-F238E27FC236}">
                <a16:creationId xmlns:a16="http://schemas.microsoft.com/office/drawing/2014/main" id="{1FFA5BF6-E4FE-A6F3-9EB0-1B801189FCB1}"/>
              </a:ext>
            </a:extLst>
          </p:cNvPr>
          <p:cNvGrpSpPr/>
          <p:nvPr/>
        </p:nvGrpSpPr>
        <p:grpSpPr>
          <a:xfrm>
            <a:off x="7046430" y="2755839"/>
            <a:ext cx="1799855" cy="514960"/>
            <a:chOff x="9563802" y="2301350"/>
            <a:chExt cx="2628198" cy="913711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45" name="Round Single Corner Rectangle 22">
              <a:extLst>
                <a:ext uri="{FF2B5EF4-FFF2-40B4-BE49-F238E27FC236}">
                  <a16:creationId xmlns:a16="http://schemas.microsoft.com/office/drawing/2014/main" id="{73502F89-ABAD-9321-2C2C-30130EB82FA5}"/>
                </a:ext>
              </a:extLst>
            </p:cNvPr>
            <p:cNvSpPr/>
            <p:nvPr/>
          </p:nvSpPr>
          <p:spPr>
            <a:xfrm flipH="1">
              <a:off x="9563802" y="2301350"/>
              <a:ext cx="913710" cy="908567"/>
            </a:xfrm>
            <a:prstGeom prst="round1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6" name="Rectangle 23">
              <a:extLst>
                <a:ext uri="{FF2B5EF4-FFF2-40B4-BE49-F238E27FC236}">
                  <a16:creationId xmlns:a16="http://schemas.microsoft.com/office/drawing/2014/main" id="{9AB66CAD-8F5A-D504-9D33-58C59A8F8ED8}"/>
                </a:ext>
              </a:extLst>
            </p:cNvPr>
            <p:cNvSpPr/>
            <p:nvPr/>
          </p:nvSpPr>
          <p:spPr>
            <a:xfrm rot="5400000">
              <a:off x="10877901" y="1900962"/>
              <a:ext cx="913710" cy="171448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47" name="Group 24">
            <a:extLst>
              <a:ext uri="{FF2B5EF4-FFF2-40B4-BE49-F238E27FC236}">
                <a16:creationId xmlns:a16="http://schemas.microsoft.com/office/drawing/2014/main" id="{11F5423D-FF19-7F3B-AA30-CA6017BB87CC}"/>
              </a:ext>
            </a:extLst>
          </p:cNvPr>
          <p:cNvGrpSpPr/>
          <p:nvPr/>
        </p:nvGrpSpPr>
        <p:grpSpPr>
          <a:xfrm>
            <a:off x="6828111" y="1614467"/>
            <a:ext cx="1345450" cy="1174677"/>
            <a:chOff x="5209593" y="1671344"/>
            <a:chExt cx="658283" cy="244541"/>
          </a:xfrm>
        </p:grpSpPr>
        <p:cxnSp>
          <p:nvCxnSpPr>
            <p:cNvPr id="48" name="Straight Connector 25">
              <a:extLst>
                <a:ext uri="{FF2B5EF4-FFF2-40B4-BE49-F238E27FC236}">
                  <a16:creationId xmlns:a16="http://schemas.microsoft.com/office/drawing/2014/main" id="{C83F3D33-341D-2D5C-E351-DB1E0C10076F}"/>
                </a:ext>
              </a:extLst>
            </p:cNvPr>
            <p:cNvCxnSpPr/>
            <p:nvPr/>
          </p:nvCxnSpPr>
          <p:spPr>
            <a:xfrm flipH="1">
              <a:off x="5209593" y="1671344"/>
              <a:ext cx="653391" cy="0"/>
            </a:xfrm>
            <a:prstGeom prst="line">
              <a:avLst/>
            </a:prstGeom>
            <a:ln w="19050">
              <a:solidFill>
                <a:schemeClr val="tx2">
                  <a:lumMod val="60000"/>
                  <a:lumOff val="40000"/>
                </a:schemeClr>
              </a:solidFill>
              <a:prstDash val="sysDot"/>
              <a:headEnd type="none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26">
              <a:extLst>
                <a:ext uri="{FF2B5EF4-FFF2-40B4-BE49-F238E27FC236}">
                  <a16:creationId xmlns:a16="http://schemas.microsoft.com/office/drawing/2014/main" id="{C29F4286-790A-D732-8F7D-F4AC65D3A751}"/>
                </a:ext>
              </a:extLst>
            </p:cNvPr>
            <p:cNvCxnSpPr/>
            <p:nvPr/>
          </p:nvCxnSpPr>
          <p:spPr>
            <a:xfrm>
              <a:off x="5867876" y="1671344"/>
              <a:ext cx="0" cy="244541"/>
            </a:xfrm>
            <a:prstGeom prst="line">
              <a:avLst/>
            </a:prstGeom>
            <a:ln w="19050">
              <a:solidFill>
                <a:schemeClr val="tx2">
                  <a:lumMod val="60000"/>
                  <a:lumOff val="40000"/>
                </a:schemeClr>
              </a:solidFill>
              <a:prstDash val="sysDot"/>
              <a:tailEnd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Group 24">
            <a:extLst>
              <a:ext uri="{FF2B5EF4-FFF2-40B4-BE49-F238E27FC236}">
                <a16:creationId xmlns:a16="http://schemas.microsoft.com/office/drawing/2014/main" id="{71CF1A20-6939-2856-8140-904859C6E354}"/>
              </a:ext>
            </a:extLst>
          </p:cNvPr>
          <p:cNvGrpSpPr/>
          <p:nvPr/>
        </p:nvGrpSpPr>
        <p:grpSpPr>
          <a:xfrm>
            <a:off x="3888468" y="2571749"/>
            <a:ext cx="2468566" cy="725919"/>
            <a:chOff x="5209593" y="1671344"/>
            <a:chExt cx="658283" cy="244541"/>
          </a:xfrm>
        </p:grpSpPr>
        <p:cxnSp>
          <p:nvCxnSpPr>
            <p:cNvPr id="3" name="Straight Connector 25">
              <a:extLst>
                <a:ext uri="{FF2B5EF4-FFF2-40B4-BE49-F238E27FC236}">
                  <a16:creationId xmlns:a16="http://schemas.microsoft.com/office/drawing/2014/main" id="{5A44CFBA-487C-F049-A230-7C6914E48987}"/>
                </a:ext>
              </a:extLst>
            </p:cNvPr>
            <p:cNvCxnSpPr/>
            <p:nvPr/>
          </p:nvCxnSpPr>
          <p:spPr>
            <a:xfrm flipH="1">
              <a:off x="5209593" y="1671344"/>
              <a:ext cx="653391" cy="0"/>
            </a:xfrm>
            <a:prstGeom prst="line">
              <a:avLst/>
            </a:prstGeom>
            <a:ln w="19050">
              <a:solidFill>
                <a:schemeClr val="tx2">
                  <a:lumMod val="60000"/>
                  <a:lumOff val="40000"/>
                </a:schemeClr>
              </a:solidFill>
              <a:prstDash val="sysDot"/>
              <a:headEnd type="none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26">
              <a:extLst>
                <a:ext uri="{FF2B5EF4-FFF2-40B4-BE49-F238E27FC236}">
                  <a16:creationId xmlns:a16="http://schemas.microsoft.com/office/drawing/2014/main" id="{3F6C2E8F-47B5-C79A-1A2A-1D09FCDD23E6}"/>
                </a:ext>
              </a:extLst>
            </p:cNvPr>
            <p:cNvCxnSpPr/>
            <p:nvPr/>
          </p:nvCxnSpPr>
          <p:spPr>
            <a:xfrm>
              <a:off x="5867876" y="1671344"/>
              <a:ext cx="0" cy="244541"/>
            </a:xfrm>
            <a:prstGeom prst="line">
              <a:avLst/>
            </a:prstGeom>
            <a:ln w="19050">
              <a:solidFill>
                <a:schemeClr val="tx2">
                  <a:lumMod val="60000"/>
                  <a:lumOff val="40000"/>
                </a:schemeClr>
              </a:solidFill>
              <a:prstDash val="sysDot"/>
              <a:tailEnd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24">
            <a:extLst>
              <a:ext uri="{FF2B5EF4-FFF2-40B4-BE49-F238E27FC236}">
                <a16:creationId xmlns:a16="http://schemas.microsoft.com/office/drawing/2014/main" id="{A4A3C4D5-D814-1CEB-56B8-3B09E7F0CB80}"/>
              </a:ext>
            </a:extLst>
          </p:cNvPr>
          <p:cNvGrpSpPr/>
          <p:nvPr/>
        </p:nvGrpSpPr>
        <p:grpSpPr>
          <a:xfrm>
            <a:off x="2926259" y="3991986"/>
            <a:ext cx="1170764" cy="45719"/>
            <a:chOff x="5209593" y="1671344"/>
            <a:chExt cx="658283" cy="244541"/>
          </a:xfrm>
        </p:grpSpPr>
        <p:cxnSp>
          <p:nvCxnSpPr>
            <p:cNvPr id="8" name="Straight Connector 25">
              <a:extLst>
                <a:ext uri="{FF2B5EF4-FFF2-40B4-BE49-F238E27FC236}">
                  <a16:creationId xmlns:a16="http://schemas.microsoft.com/office/drawing/2014/main" id="{FF3663E4-9943-8FD6-D701-A6ACAE6584A8}"/>
                </a:ext>
              </a:extLst>
            </p:cNvPr>
            <p:cNvCxnSpPr/>
            <p:nvPr/>
          </p:nvCxnSpPr>
          <p:spPr>
            <a:xfrm flipH="1">
              <a:off x="5209593" y="1671344"/>
              <a:ext cx="653391" cy="0"/>
            </a:xfrm>
            <a:prstGeom prst="line">
              <a:avLst/>
            </a:prstGeom>
            <a:ln w="19050">
              <a:solidFill>
                <a:schemeClr val="tx2">
                  <a:lumMod val="60000"/>
                  <a:lumOff val="40000"/>
                </a:schemeClr>
              </a:solidFill>
              <a:prstDash val="sysDot"/>
              <a:headEnd type="none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26">
              <a:extLst>
                <a:ext uri="{FF2B5EF4-FFF2-40B4-BE49-F238E27FC236}">
                  <a16:creationId xmlns:a16="http://schemas.microsoft.com/office/drawing/2014/main" id="{453ED0E7-4941-18DC-185D-FA71FF021EAD}"/>
                </a:ext>
              </a:extLst>
            </p:cNvPr>
            <p:cNvCxnSpPr/>
            <p:nvPr/>
          </p:nvCxnSpPr>
          <p:spPr>
            <a:xfrm>
              <a:off x="5867876" y="1671344"/>
              <a:ext cx="0" cy="244541"/>
            </a:xfrm>
            <a:prstGeom prst="line">
              <a:avLst/>
            </a:prstGeom>
            <a:ln w="19050">
              <a:solidFill>
                <a:schemeClr val="tx2">
                  <a:lumMod val="60000"/>
                  <a:lumOff val="40000"/>
                </a:schemeClr>
              </a:solidFill>
              <a:prstDash val="sysDot"/>
              <a:tailEnd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1A23C450-EAC2-E576-9A39-D029153251BC}"/>
              </a:ext>
            </a:extLst>
          </p:cNvPr>
          <p:cNvSpPr txBox="1"/>
          <p:nvPr/>
        </p:nvSpPr>
        <p:spPr>
          <a:xfrm>
            <a:off x="665457" y="307729"/>
            <a:ext cx="58271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0" i="0" dirty="0">
                <a:ln w="15875">
                  <a:solidFill>
                    <a:srgbClr val="00CEFF"/>
                  </a:solidFill>
                </a:ln>
                <a:solidFill>
                  <a:schemeClr val="tx1">
                    <a:alpha val="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IV</a:t>
            </a:r>
            <a:endParaRPr lang="ru-RU" sz="2000" dirty="0">
              <a:ln w="15875">
                <a:solidFill>
                  <a:srgbClr val="00CEFF"/>
                </a:solidFill>
              </a:ln>
              <a:solidFill>
                <a:schemeClr val="tx1">
                  <a:alpha val="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812E184-A01C-2335-DCD1-3F30B4C0617A}"/>
              </a:ext>
            </a:extLst>
          </p:cNvPr>
          <p:cNvSpPr txBox="1"/>
          <p:nvPr/>
        </p:nvSpPr>
        <p:spPr>
          <a:xfrm>
            <a:off x="462845" y="3564746"/>
            <a:ext cx="233561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 dirty="0">
                <a:latin typeface="Cascadia Code" panose="020B0609020000020004" pitchFamily="49" charset="0"/>
                <a:cs typeface="Cascadia Code" panose="020B0609020000020004" pitchFamily="49" charset="0"/>
              </a:rPr>
              <a:t>1.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B5313EA-6228-C3F9-2797-844671FD529E}"/>
              </a:ext>
            </a:extLst>
          </p:cNvPr>
          <p:cNvSpPr txBox="1"/>
          <p:nvPr/>
        </p:nvSpPr>
        <p:spPr>
          <a:xfrm>
            <a:off x="1129288" y="1902833"/>
            <a:ext cx="258568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 dirty="0">
                <a:latin typeface="Cascadia Code" panose="020B0609020000020004" pitchFamily="49" charset="0"/>
                <a:cs typeface="Cascadia Code" panose="020B0609020000020004" pitchFamily="49" charset="0"/>
              </a:rPr>
              <a:t>2.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F60C24A-72E1-28BA-A6EA-442B1416D449}"/>
              </a:ext>
            </a:extLst>
          </p:cNvPr>
          <p:cNvSpPr txBox="1"/>
          <p:nvPr/>
        </p:nvSpPr>
        <p:spPr>
          <a:xfrm>
            <a:off x="4382957" y="1035385"/>
            <a:ext cx="23439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 dirty="0">
                <a:latin typeface="Cascadia Code" panose="020B0609020000020004" pitchFamily="49" charset="0"/>
                <a:cs typeface="Cascadia Code" panose="020B0609020000020004" pitchFamily="49" charset="0"/>
              </a:rPr>
              <a:t>3.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A702A58-E043-9C73-4773-6CB7339D1223}"/>
              </a:ext>
            </a:extLst>
          </p:cNvPr>
          <p:cNvSpPr txBox="1"/>
          <p:nvPr/>
        </p:nvSpPr>
        <p:spPr>
          <a:xfrm>
            <a:off x="1467293" y="301471"/>
            <a:ext cx="57628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dirty="0">
                <a:ln w="15875">
                  <a:solidFill>
                    <a:srgbClr val="00CEFF"/>
                  </a:solidFill>
                </a:ln>
                <a:solidFill>
                  <a:schemeClr val="tx1">
                    <a:alpha val="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Построение фрактала</a:t>
            </a:r>
          </a:p>
        </p:txBody>
      </p:sp>
      <p:sp>
        <p:nvSpPr>
          <p:cNvPr id="27" name="Двойные круглые скобки 26">
            <a:extLst>
              <a:ext uri="{FF2B5EF4-FFF2-40B4-BE49-F238E27FC236}">
                <a16:creationId xmlns:a16="http://schemas.microsoft.com/office/drawing/2014/main" id="{B29F2D84-B9E6-E9A3-3BCD-57EF5DD8FD59}"/>
              </a:ext>
            </a:extLst>
          </p:cNvPr>
          <p:cNvSpPr/>
          <p:nvPr/>
        </p:nvSpPr>
        <p:spPr>
          <a:xfrm>
            <a:off x="1397563" y="99237"/>
            <a:ext cx="5619925" cy="800986"/>
          </a:xfrm>
          <a:prstGeom prst="bracketPair">
            <a:avLst/>
          </a:prstGeom>
          <a:noFill/>
          <a:ln w="44450">
            <a:solidFill>
              <a:srgbClr val="F796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8" name="Прямая соединительная линия 27">
            <a:extLst>
              <a:ext uri="{FF2B5EF4-FFF2-40B4-BE49-F238E27FC236}">
                <a16:creationId xmlns:a16="http://schemas.microsoft.com/office/drawing/2014/main" id="{9D055531-29F2-47EF-735C-8E14CF670B71}"/>
              </a:ext>
            </a:extLst>
          </p:cNvPr>
          <p:cNvCxnSpPr>
            <a:cxnSpLocks/>
          </p:cNvCxnSpPr>
          <p:nvPr/>
        </p:nvCxnSpPr>
        <p:spPr>
          <a:xfrm>
            <a:off x="1665765" y="722011"/>
            <a:ext cx="4997302" cy="0"/>
          </a:xfrm>
          <a:prstGeom prst="line">
            <a:avLst/>
          </a:prstGeom>
          <a:ln w="44450">
            <a:solidFill>
              <a:srgbClr val="F796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oogle Shape;450;p66">
            <a:extLst>
              <a:ext uri="{FF2B5EF4-FFF2-40B4-BE49-F238E27FC236}">
                <a16:creationId xmlns:a16="http://schemas.microsoft.com/office/drawing/2014/main" id="{0A3EF06E-D589-2788-EAD0-FE63ED599C9F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790013" y="1173884"/>
            <a:ext cx="12192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449;p66">
            <a:extLst>
              <a:ext uri="{FF2B5EF4-FFF2-40B4-BE49-F238E27FC236}">
                <a16:creationId xmlns:a16="http://schemas.microsoft.com/office/drawing/2014/main" id="{6F9B6DB1-9B0E-002E-4E8C-C798067B8C7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6106" y="2070677"/>
            <a:ext cx="12192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448;p66">
            <a:extLst>
              <a:ext uri="{FF2B5EF4-FFF2-40B4-BE49-F238E27FC236}">
                <a16:creationId xmlns:a16="http://schemas.microsoft.com/office/drawing/2014/main" id="{E5C6EB57-A7BA-DCB4-287C-AE4838B9A941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9121" y="3564746"/>
            <a:ext cx="1219200" cy="914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670778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: один скругленный угол 1">
            <a:extLst>
              <a:ext uri="{FF2B5EF4-FFF2-40B4-BE49-F238E27FC236}">
                <a16:creationId xmlns:a16="http://schemas.microsoft.com/office/drawing/2014/main" id="{CC4A14CA-7E45-622A-A695-8A188FCD22C1}"/>
              </a:ext>
            </a:extLst>
          </p:cNvPr>
          <p:cNvSpPr/>
          <p:nvPr/>
        </p:nvSpPr>
        <p:spPr>
          <a:xfrm>
            <a:off x="1324051" y="811995"/>
            <a:ext cx="6484925" cy="4331505"/>
          </a:xfrm>
          <a:prstGeom prst="round1Rect">
            <a:avLst/>
          </a:prstGeom>
          <a:solidFill>
            <a:schemeClr val="bg1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" name="Прямоугольник: один скругленный угол 2">
            <a:extLst>
              <a:ext uri="{FF2B5EF4-FFF2-40B4-BE49-F238E27FC236}">
                <a16:creationId xmlns:a16="http://schemas.microsoft.com/office/drawing/2014/main" id="{BBF04E69-DD07-1044-62EF-6AE2D71FFE8E}"/>
              </a:ext>
            </a:extLst>
          </p:cNvPr>
          <p:cNvSpPr/>
          <p:nvPr/>
        </p:nvSpPr>
        <p:spPr>
          <a:xfrm>
            <a:off x="1324051" y="811995"/>
            <a:ext cx="6488583" cy="618487"/>
          </a:xfrm>
          <a:prstGeom prst="round1Rect">
            <a:avLst>
              <a:gd name="adj" fmla="val 50000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4" name="Рисунок 3" descr="Изображение выглядит как черный, темнота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D8EA2114-703A-4C9B-AA8F-86D47C1DDC6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356" y="703355"/>
            <a:ext cx="382054" cy="41412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8798162-413A-D1E0-D22F-DD06E8C787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5174" y="870831"/>
            <a:ext cx="214579" cy="232594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2271D66-A049-01AE-9AA2-CA5F161850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4189" y="894383"/>
            <a:ext cx="191027" cy="20706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8518AC7-6ED9-D2CC-73EA-741424BE3D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96211" y="899777"/>
            <a:ext cx="197510" cy="214092"/>
          </a:xfrm>
          <a:prstGeom prst="rect">
            <a:avLst/>
          </a:prstGeom>
        </p:spPr>
      </p:pic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C78CFB99-983F-92E9-388E-E27D3E766747}"/>
              </a:ext>
            </a:extLst>
          </p:cNvPr>
          <p:cNvSpPr/>
          <p:nvPr/>
        </p:nvSpPr>
        <p:spPr>
          <a:xfrm>
            <a:off x="1448410" y="894383"/>
            <a:ext cx="5215626" cy="207064"/>
          </a:xfrm>
          <a:prstGeom prst="roundRect">
            <a:avLst/>
          </a:prstGeom>
          <a:solidFill>
            <a:schemeClr val="accent1">
              <a:alpha val="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dirty="0"/>
              <a:t>Python-</a:t>
            </a:r>
            <a:r>
              <a:rPr lang="ru-RU" sz="1100" dirty="0"/>
              <a:t>код для визуализации дерева Пифагора</a:t>
            </a:r>
          </a:p>
        </p:txBody>
      </p: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13012748-AB77-6821-B2EB-45C53EA44F90}"/>
              </a:ext>
            </a:extLst>
          </p:cNvPr>
          <p:cNvCxnSpPr>
            <a:cxnSpLocks/>
          </p:cNvCxnSpPr>
          <p:nvPr/>
        </p:nvCxnSpPr>
        <p:spPr>
          <a:xfrm>
            <a:off x="6407891" y="894383"/>
            <a:ext cx="0" cy="20706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4727176C-C8FD-1AA7-C6E7-F5D001FFE4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22657" y="886868"/>
            <a:ext cx="214579" cy="214579"/>
          </a:xfrm>
          <a:prstGeom prst="rect">
            <a:avLst/>
          </a:prstGeom>
        </p:spPr>
      </p:pic>
      <p:sp>
        <p:nvSpPr>
          <p:cNvPr id="11" name="Блок-схема: узел 10">
            <a:extLst>
              <a:ext uri="{FF2B5EF4-FFF2-40B4-BE49-F238E27FC236}">
                <a16:creationId xmlns:a16="http://schemas.microsoft.com/office/drawing/2014/main" id="{816540A8-5389-A950-0FEB-7B7985A10CE2}"/>
              </a:ext>
            </a:extLst>
          </p:cNvPr>
          <p:cNvSpPr/>
          <p:nvPr/>
        </p:nvSpPr>
        <p:spPr>
          <a:xfrm>
            <a:off x="614736" y="212590"/>
            <a:ext cx="563710" cy="544459"/>
          </a:xfrm>
          <a:prstGeom prst="flowChartConnector">
            <a:avLst/>
          </a:prstGeom>
          <a:solidFill>
            <a:schemeClr val="accent1">
              <a:alpha val="0"/>
            </a:schemeClr>
          </a:solidFill>
          <a:ln w="22225">
            <a:solidFill>
              <a:srgbClr val="F7964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64E2772-7C42-EB86-38F5-DF77EBE6CE8B}"/>
              </a:ext>
            </a:extLst>
          </p:cNvPr>
          <p:cNvSpPr txBox="1"/>
          <p:nvPr/>
        </p:nvSpPr>
        <p:spPr>
          <a:xfrm>
            <a:off x="665457" y="307729"/>
            <a:ext cx="58271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0" i="0" dirty="0">
                <a:ln w="15875">
                  <a:solidFill>
                    <a:srgbClr val="F79646"/>
                  </a:solidFill>
                </a:ln>
                <a:solidFill>
                  <a:schemeClr val="tx1">
                    <a:alpha val="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IV</a:t>
            </a:r>
            <a:endParaRPr lang="ru-RU" sz="2000" dirty="0">
              <a:ln w="15875">
                <a:solidFill>
                  <a:srgbClr val="F79646"/>
                </a:solidFill>
              </a:ln>
              <a:solidFill>
                <a:schemeClr val="tx1">
                  <a:alpha val="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0FAFE68-FA56-CA55-D275-69BD05C8AA56}"/>
              </a:ext>
            </a:extLst>
          </p:cNvPr>
          <p:cNvSpPr txBox="1"/>
          <p:nvPr/>
        </p:nvSpPr>
        <p:spPr>
          <a:xfrm>
            <a:off x="1448410" y="1371421"/>
            <a:ext cx="912273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800" dirty="0">
                <a:solidFill>
                  <a:srgbClr val="0033B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800" dirty="0" err="1">
                <a:solidFill>
                  <a:srgbClr val="08080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numpy</a:t>
            </a:r>
            <a:r>
              <a:rPr lang="en-US" sz="800" dirty="0">
                <a:solidFill>
                  <a:srgbClr val="08080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dirty="0">
                <a:solidFill>
                  <a:srgbClr val="0033B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as </a:t>
            </a:r>
            <a:r>
              <a:rPr lang="en-US" sz="800" dirty="0">
                <a:solidFill>
                  <a:srgbClr val="08080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np</a:t>
            </a:r>
            <a:br>
              <a:rPr lang="en-US" sz="800" dirty="0">
                <a:solidFill>
                  <a:srgbClr val="08080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800" dirty="0">
                <a:solidFill>
                  <a:srgbClr val="0033B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800" dirty="0" err="1">
                <a:solidFill>
                  <a:srgbClr val="08080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matplotlib.pyplot</a:t>
            </a:r>
            <a:r>
              <a:rPr lang="en-US" sz="800" dirty="0">
                <a:solidFill>
                  <a:srgbClr val="08080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dirty="0">
                <a:solidFill>
                  <a:srgbClr val="0033B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as </a:t>
            </a:r>
            <a:r>
              <a:rPr lang="en-US" sz="800" dirty="0" err="1">
                <a:solidFill>
                  <a:srgbClr val="08080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plt</a:t>
            </a:r>
            <a:br>
              <a:rPr lang="en-US" sz="800" dirty="0">
                <a:solidFill>
                  <a:srgbClr val="08080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800" dirty="0">
                <a:solidFill>
                  <a:srgbClr val="0033B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from </a:t>
            </a:r>
            <a:r>
              <a:rPr lang="en-US" sz="800" dirty="0" err="1">
                <a:solidFill>
                  <a:srgbClr val="08080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matplotlib.colors</a:t>
            </a:r>
            <a:r>
              <a:rPr lang="en-US" sz="800" dirty="0">
                <a:solidFill>
                  <a:srgbClr val="08080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dirty="0">
                <a:solidFill>
                  <a:srgbClr val="0033B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800" dirty="0">
                <a:solidFill>
                  <a:srgbClr val="08080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Normalize</a:t>
            </a:r>
            <a:br>
              <a:rPr lang="en-US" sz="800" dirty="0">
                <a:solidFill>
                  <a:srgbClr val="08080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800" dirty="0">
                <a:solidFill>
                  <a:srgbClr val="0033B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from </a:t>
            </a:r>
            <a:r>
              <a:rPr lang="en-US" sz="800" dirty="0">
                <a:solidFill>
                  <a:srgbClr val="08080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matplotlib.cm </a:t>
            </a:r>
            <a:r>
              <a:rPr lang="en-US" sz="800" dirty="0">
                <a:solidFill>
                  <a:srgbClr val="0033B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800" dirty="0" err="1">
                <a:solidFill>
                  <a:srgbClr val="08080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ScalarMappable</a:t>
            </a:r>
            <a:br>
              <a:rPr lang="en-US" sz="800" dirty="0">
                <a:solidFill>
                  <a:srgbClr val="08080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800" dirty="0">
                <a:solidFill>
                  <a:srgbClr val="08080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800" dirty="0">
                <a:solidFill>
                  <a:srgbClr val="0033B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def </a:t>
            </a:r>
            <a:r>
              <a:rPr lang="en-US" sz="800" dirty="0" err="1">
                <a:solidFill>
                  <a:srgbClr val="00627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draw_archimedean_tree</a:t>
            </a:r>
            <a:r>
              <a:rPr lang="en-US" sz="800" dirty="0">
                <a:solidFill>
                  <a:srgbClr val="08080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(ax, x, y, length, angle, depth, </a:t>
            </a:r>
            <a:r>
              <a:rPr lang="en-US" sz="800" dirty="0" err="1">
                <a:solidFill>
                  <a:srgbClr val="08080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branch_angle</a:t>
            </a:r>
            <a:r>
              <a:rPr lang="en-US" sz="800" dirty="0">
                <a:solidFill>
                  <a:srgbClr val="08080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800" dirty="0" err="1">
                <a:solidFill>
                  <a:srgbClr val="08080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length_factor</a:t>
            </a:r>
            <a:r>
              <a:rPr lang="en-US" sz="800" dirty="0">
                <a:solidFill>
                  <a:srgbClr val="08080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800" dirty="0" err="1">
                <a:solidFill>
                  <a:srgbClr val="08080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cmap</a:t>
            </a:r>
            <a:r>
              <a:rPr lang="en-US" sz="800" dirty="0">
                <a:solidFill>
                  <a:srgbClr val="08080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norm):</a:t>
            </a:r>
            <a:br>
              <a:rPr lang="en-US" sz="800" dirty="0">
                <a:solidFill>
                  <a:srgbClr val="08080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800" dirty="0">
                <a:solidFill>
                  <a:srgbClr val="08080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800" dirty="0">
                <a:solidFill>
                  <a:srgbClr val="0033B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if </a:t>
            </a:r>
            <a:r>
              <a:rPr lang="en-US" sz="800" dirty="0">
                <a:solidFill>
                  <a:srgbClr val="08080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depth == </a:t>
            </a:r>
            <a:r>
              <a:rPr lang="en-US" sz="800" dirty="0">
                <a:solidFill>
                  <a:srgbClr val="1750E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0 </a:t>
            </a:r>
            <a:r>
              <a:rPr lang="en-US" sz="800" dirty="0">
                <a:solidFill>
                  <a:srgbClr val="0033B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or </a:t>
            </a:r>
            <a:r>
              <a:rPr lang="en-US" sz="800" dirty="0">
                <a:solidFill>
                  <a:srgbClr val="08080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length &lt; </a:t>
            </a:r>
            <a:r>
              <a:rPr lang="en-US" sz="800" dirty="0">
                <a:solidFill>
                  <a:srgbClr val="1750E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0.1</a:t>
            </a:r>
            <a:r>
              <a:rPr lang="en-US" sz="800" dirty="0">
                <a:solidFill>
                  <a:srgbClr val="08080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br>
              <a:rPr lang="en-US" sz="800" dirty="0">
                <a:solidFill>
                  <a:srgbClr val="08080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800" dirty="0">
                <a:solidFill>
                  <a:srgbClr val="08080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800" dirty="0">
                <a:solidFill>
                  <a:srgbClr val="0033B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br>
              <a:rPr lang="ru-RU" sz="800" i="1" dirty="0">
                <a:solidFill>
                  <a:srgbClr val="8C8C8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800" i="1" dirty="0">
                <a:solidFill>
                  <a:srgbClr val="8C8C8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800" dirty="0" err="1">
                <a:solidFill>
                  <a:srgbClr val="08080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x_end</a:t>
            </a:r>
            <a:r>
              <a:rPr lang="en-US" sz="800" dirty="0">
                <a:solidFill>
                  <a:srgbClr val="08080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= x + length * </a:t>
            </a:r>
            <a:r>
              <a:rPr lang="en-US" sz="800" dirty="0" err="1">
                <a:solidFill>
                  <a:srgbClr val="08080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np.cos</a:t>
            </a:r>
            <a:r>
              <a:rPr lang="en-US" sz="800" dirty="0">
                <a:solidFill>
                  <a:srgbClr val="08080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(angle)</a:t>
            </a:r>
            <a:br>
              <a:rPr lang="en-US" sz="800" dirty="0">
                <a:solidFill>
                  <a:srgbClr val="08080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800" dirty="0">
                <a:solidFill>
                  <a:srgbClr val="08080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800" dirty="0" err="1">
                <a:solidFill>
                  <a:srgbClr val="08080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y_end</a:t>
            </a:r>
            <a:r>
              <a:rPr lang="en-US" sz="800" dirty="0">
                <a:solidFill>
                  <a:srgbClr val="08080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= y + length * </a:t>
            </a:r>
            <a:r>
              <a:rPr lang="en-US" sz="800" dirty="0" err="1">
                <a:solidFill>
                  <a:srgbClr val="08080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np.sin</a:t>
            </a:r>
            <a:r>
              <a:rPr lang="en-US" sz="800" dirty="0">
                <a:solidFill>
                  <a:srgbClr val="08080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(angle)</a:t>
            </a:r>
            <a:br>
              <a:rPr lang="ru-RU" sz="800" i="1" dirty="0">
                <a:solidFill>
                  <a:srgbClr val="8C8C8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800" i="1" dirty="0">
                <a:solidFill>
                  <a:srgbClr val="8C8C8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800" dirty="0">
                <a:solidFill>
                  <a:srgbClr val="08080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color = </a:t>
            </a:r>
            <a:r>
              <a:rPr lang="en-US" sz="800" dirty="0" err="1">
                <a:solidFill>
                  <a:srgbClr val="08080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cmap</a:t>
            </a:r>
            <a:r>
              <a:rPr lang="en-US" sz="800" dirty="0">
                <a:solidFill>
                  <a:srgbClr val="08080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(norm(depth))</a:t>
            </a:r>
            <a:br>
              <a:rPr lang="en-US" sz="800" dirty="0">
                <a:solidFill>
                  <a:srgbClr val="08080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800" dirty="0">
                <a:solidFill>
                  <a:srgbClr val="08080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800" dirty="0" err="1">
                <a:solidFill>
                  <a:srgbClr val="08080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ax.plot</a:t>
            </a:r>
            <a:r>
              <a:rPr lang="en-US" sz="800" dirty="0">
                <a:solidFill>
                  <a:srgbClr val="08080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([x, </a:t>
            </a:r>
            <a:r>
              <a:rPr lang="en-US" sz="800" dirty="0" err="1">
                <a:solidFill>
                  <a:srgbClr val="08080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x_end</a:t>
            </a:r>
            <a:r>
              <a:rPr lang="en-US" sz="800" dirty="0">
                <a:solidFill>
                  <a:srgbClr val="08080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], [y, </a:t>
            </a:r>
            <a:r>
              <a:rPr lang="en-US" sz="800" dirty="0" err="1">
                <a:solidFill>
                  <a:srgbClr val="08080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y_end</a:t>
            </a:r>
            <a:r>
              <a:rPr lang="en-US" sz="800" dirty="0">
                <a:solidFill>
                  <a:srgbClr val="08080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], </a:t>
            </a:r>
            <a:r>
              <a:rPr lang="en-US" sz="800" dirty="0">
                <a:solidFill>
                  <a:srgbClr val="66009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color</a:t>
            </a:r>
            <a:r>
              <a:rPr lang="en-US" sz="800" dirty="0">
                <a:solidFill>
                  <a:srgbClr val="08080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=color, </a:t>
            </a:r>
            <a:r>
              <a:rPr lang="en-US" sz="800" dirty="0" err="1">
                <a:solidFill>
                  <a:srgbClr val="66009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lw</a:t>
            </a:r>
            <a:r>
              <a:rPr lang="en-US" sz="800" dirty="0">
                <a:solidFill>
                  <a:srgbClr val="08080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=depth * </a:t>
            </a:r>
            <a:r>
              <a:rPr lang="en-US" sz="800" dirty="0">
                <a:solidFill>
                  <a:srgbClr val="1750E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0.7</a:t>
            </a:r>
            <a:r>
              <a:rPr lang="en-US" sz="800" dirty="0">
                <a:solidFill>
                  <a:srgbClr val="08080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br>
              <a:rPr lang="en-US" sz="800" dirty="0">
                <a:solidFill>
                  <a:srgbClr val="08080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ru-RU" sz="800" i="1" dirty="0">
                <a:solidFill>
                  <a:srgbClr val="8C8C8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800" i="1" dirty="0">
                <a:solidFill>
                  <a:srgbClr val="8C8C8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800" dirty="0" err="1">
                <a:solidFill>
                  <a:srgbClr val="08080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draw_archimedean_tree</a:t>
            </a:r>
            <a:r>
              <a:rPr lang="en-US" sz="800" dirty="0">
                <a:solidFill>
                  <a:srgbClr val="08080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(ax, </a:t>
            </a:r>
            <a:r>
              <a:rPr lang="en-US" sz="800" dirty="0" err="1">
                <a:solidFill>
                  <a:srgbClr val="08080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x_end</a:t>
            </a:r>
            <a:r>
              <a:rPr lang="en-US" sz="800" dirty="0">
                <a:solidFill>
                  <a:srgbClr val="08080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800" dirty="0" err="1">
                <a:solidFill>
                  <a:srgbClr val="08080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y_end</a:t>
            </a:r>
            <a:r>
              <a:rPr lang="en-US" sz="800" dirty="0">
                <a:solidFill>
                  <a:srgbClr val="08080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length * </a:t>
            </a:r>
            <a:r>
              <a:rPr lang="en-US" sz="800" dirty="0" err="1">
                <a:solidFill>
                  <a:srgbClr val="08080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length_factor</a:t>
            </a:r>
            <a:r>
              <a:rPr lang="en-US" sz="800" dirty="0">
                <a:solidFill>
                  <a:srgbClr val="08080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angle + </a:t>
            </a:r>
            <a:r>
              <a:rPr lang="en-US" sz="800" dirty="0" err="1">
                <a:solidFill>
                  <a:srgbClr val="08080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branch_angle</a:t>
            </a:r>
            <a:r>
              <a:rPr lang="en-US" sz="800" dirty="0">
                <a:solidFill>
                  <a:srgbClr val="08080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depth - </a:t>
            </a:r>
            <a:r>
              <a:rPr lang="en-US" sz="800" dirty="0">
                <a:solidFill>
                  <a:srgbClr val="1750E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800" dirty="0">
                <a:solidFill>
                  <a:srgbClr val="08080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br>
              <a:rPr lang="en-US" sz="800" dirty="0">
                <a:solidFill>
                  <a:srgbClr val="08080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800" dirty="0">
                <a:solidFill>
                  <a:srgbClr val="08080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</a:t>
            </a:r>
            <a:r>
              <a:rPr lang="en-US" sz="800" dirty="0" err="1">
                <a:solidFill>
                  <a:srgbClr val="08080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branch_angle</a:t>
            </a:r>
            <a:r>
              <a:rPr lang="en-US" sz="800" dirty="0">
                <a:solidFill>
                  <a:srgbClr val="08080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800" dirty="0" err="1">
                <a:solidFill>
                  <a:srgbClr val="08080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length_factor</a:t>
            </a:r>
            <a:r>
              <a:rPr lang="en-US" sz="800" dirty="0">
                <a:solidFill>
                  <a:srgbClr val="08080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800" dirty="0" err="1">
                <a:solidFill>
                  <a:srgbClr val="08080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cmap</a:t>
            </a:r>
            <a:r>
              <a:rPr lang="en-US" sz="800" dirty="0">
                <a:solidFill>
                  <a:srgbClr val="08080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norm)</a:t>
            </a:r>
            <a:br>
              <a:rPr lang="ru-RU" sz="800" i="1" dirty="0">
                <a:solidFill>
                  <a:srgbClr val="8C8C8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800" i="1" dirty="0">
                <a:solidFill>
                  <a:srgbClr val="8C8C8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800" dirty="0" err="1">
                <a:solidFill>
                  <a:srgbClr val="08080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draw_archimedean_tree</a:t>
            </a:r>
            <a:r>
              <a:rPr lang="en-US" sz="800" dirty="0">
                <a:solidFill>
                  <a:srgbClr val="08080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(ax, </a:t>
            </a:r>
            <a:r>
              <a:rPr lang="en-US" sz="800" dirty="0" err="1">
                <a:solidFill>
                  <a:srgbClr val="08080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x_end</a:t>
            </a:r>
            <a:r>
              <a:rPr lang="en-US" sz="800" dirty="0">
                <a:solidFill>
                  <a:srgbClr val="08080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800" dirty="0" err="1">
                <a:solidFill>
                  <a:srgbClr val="08080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y_end</a:t>
            </a:r>
            <a:r>
              <a:rPr lang="en-US" sz="800" dirty="0">
                <a:solidFill>
                  <a:srgbClr val="08080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length * </a:t>
            </a:r>
            <a:r>
              <a:rPr lang="en-US" sz="800" dirty="0" err="1">
                <a:solidFill>
                  <a:srgbClr val="08080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length_factor</a:t>
            </a:r>
            <a:r>
              <a:rPr lang="en-US" sz="800" dirty="0">
                <a:solidFill>
                  <a:srgbClr val="08080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angle - </a:t>
            </a:r>
            <a:r>
              <a:rPr lang="en-US" sz="800" dirty="0" err="1">
                <a:solidFill>
                  <a:srgbClr val="08080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branch_angle</a:t>
            </a:r>
            <a:r>
              <a:rPr lang="en-US" sz="800" dirty="0">
                <a:solidFill>
                  <a:srgbClr val="08080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depth - </a:t>
            </a:r>
            <a:r>
              <a:rPr lang="en-US" sz="800" dirty="0">
                <a:solidFill>
                  <a:srgbClr val="1750E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800" dirty="0">
                <a:solidFill>
                  <a:srgbClr val="08080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br>
              <a:rPr lang="en-US" sz="800" dirty="0">
                <a:solidFill>
                  <a:srgbClr val="08080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800" dirty="0">
                <a:solidFill>
                  <a:srgbClr val="08080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</a:t>
            </a:r>
            <a:r>
              <a:rPr lang="en-US" sz="800" dirty="0" err="1">
                <a:solidFill>
                  <a:srgbClr val="08080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branch_angle</a:t>
            </a:r>
            <a:r>
              <a:rPr lang="en-US" sz="800" dirty="0">
                <a:solidFill>
                  <a:srgbClr val="08080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800" dirty="0" err="1">
                <a:solidFill>
                  <a:srgbClr val="08080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length_factor</a:t>
            </a:r>
            <a:r>
              <a:rPr lang="en-US" sz="800" dirty="0">
                <a:solidFill>
                  <a:srgbClr val="08080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800" dirty="0" err="1">
                <a:solidFill>
                  <a:srgbClr val="08080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cmap</a:t>
            </a:r>
            <a:r>
              <a:rPr lang="en-US" sz="800" dirty="0">
                <a:solidFill>
                  <a:srgbClr val="08080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norm)</a:t>
            </a:r>
            <a:br>
              <a:rPr lang="en-US" sz="800" dirty="0">
                <a:solidFill>
                  <a:srgbClr val="08080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800" dirty="0">
                <a:solidFill>
                  <a:srgbClr val="08080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800" dirty="0">
                <a:solidFill>
                  <a:srgbClr val="0033B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def </a:t>
            </a:r>
            <a:r>
              <a:rPr lang="en-US" sz="800" dirty="0" err="1">
                <a:solidFill>
                  <a:srgbClr val="08080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plot_tree</a:t>
            </a:r>
            <a:r>
              <a:rPr lang="en-US" sz="800" dirty="0">
                <a:solidFill>
                  <a:srgbClr val="08080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(depth=</a:t>
            </a:r>
            <a:r>
              <a:rPr lang="en-US" sz="800" dirty="0">
                <a:solidFill>
                  <a:srgbClr val="1750E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r>
            <a:r>
              <a:rPr lang="en-US" sz="800" dirty="0">
                <a:solidFill>
                  <a:srgbClr val="08080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800" dirty="0" err="1">
                <a:solidFill>
                  <a:srgbClr val="08080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branch_angle</a:t>
            </a:r>
            <a:r>
              <a:rPr lang="en-US" sz="800" dirty="0">
                <a:solidFill>
                  <a:srgbClr val="08080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800" dirty="0" err="1">
                <a:solidFill>
                  <a:srgbClr val="08080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np.pi</a:t>
            </a:r>
            <a:r>
              <a:rPr lang="en-US" sz="800" dirty="0">
                <a:solidFill>
                  <a:srgbClr val="08080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/ </a:t>
            </a:r>
            <a:r>
              <a:rPr lang="en-US" sz="800" dirty="0">
                <a:solidFill>
                  <a:srgbClr val="1750E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en-US" sz="800" dirty="0">
                <a:solidFill>
                  <a:srgbClr val="08080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800" dirty="0" err="1">
                <a:solidFill>
                  <a:srgbClr val="08080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length_factor</a:t>
            </a:r>
            <a:r>
              <a:rPr lang="en-US" sz="800" dirty="0">
                <a:solidFill>
                  <a:srgbClr val="08080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800" dirty="0">
                <a:solidFill>
                  <a:srgbClr val="1750E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0.75</a:t>
            </a:r>
            <a:r>
              <a:rPr lang="en-US" sz="800" dirty="0">
                <a:solidFill>
                  <a:srgbClr val="08080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800" dirty="0" err="1">
                <a:solidFill>
                  <a:srgbClr val="08080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initial_length</a:t>
            </a:r>
            <a:r>
              <a:rPr lang="en-US" sz="800" dirty="0">
                <a:solidFill>
                  <a:srgbClr val="08080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800" dirty="0">
                <a:solidFill>
                  <a:srgbClr val="1750E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r>
              <a:rPr lang="en-US" sz="800" dirty="0">
                <a:solidFill>
                  <a:srgbClr val="08080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800" dirty="0" err="1">
                <a:solidFill>
                  <a:srgbClr val="08080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cmap_name</a:t>
            </a:r>
            <a:r>
              <a:rPr lang="en-US" sz="800" dirty="0">
                <a:solidFill>
                  <a:srgbClr val="08080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800" dirty="0">
                <a:solidFill>
                  <a:srgbClr val="067D1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en-US" sz="800" dirty="0" err="1">
                <a:solidFill>
                  <a:srgbClr val="067D1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viridis</a:t>
            </a:r>
            <a:r>
              <a:rPr lang="en-US" sz="800" dirty="0">
                <a:solidFill>
                  <a:srgbClr val="067D1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en-US" sz="800" dirty="0">
                <a:solidFill>
                  <a:srgbClr val="08080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):</a:t>
            </a:r>
            <a:br>
              <a:rPr lang="en-US" sz="800" dirty="0">
                <a:solidFill>
                  <a:srgbClr val="08080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800" dirty="0">
                <a:solidFill>
                  <a:srgbClr val="08080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fig, ax = </a:t>
            </a:r>
            <a:r>
              <a:rPr lang="en-US" sz="800" dirty="0" err="1">
                <a:solidFill>
                  <a:srgbClr val="08080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plt.subplots</a:t>
            </a:r>
            <a:r>
              <a:rPr lang="en-US" sz="800" dirty="0">
                <a:solidFill>
                  <a:srgbClr val="08080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800" dirty="0" err="1">
                <a:solidFill>
                  <a:srgbClr val="66009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figsize</a:t>
            </a:r>
            <a:r>
              <a:rPr lang="en-US" sz="800" dirty="0">
                <a:solidFill>
                  <a:srgbClr val="08080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=(</a:t>
            </a:r>
            <a:r>
              <a:rPr lang="en-US" sz="800" dirty="0">
                <a:solidFill>
                  <a:srgbClr val="1750E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r>
              <a:rPr lang="en-US" sz="800" dirty="0">
                <a:solidFill>
                  <a:srgbClr val="08080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800" dirty="0">
                <a:solidFill>
                  <a:srgbClr val="1750E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r>
              <a:rPr lang="en-US" sz="800" dirty="0">
                <a:solidFill>
                  <a:srgbClr val="08080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))</a:t>
            </a:r>
            <a:br>
              <a:rPr lang="en-US" sz="800" dirty="0">
                <a:solidFill>
                  <a:srgbClr val="08080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800" dirty="0">
                <a:solidFill>
                  <a:srgbClr val="08080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800" dirty="0" err="1">
                <a:solidFill>
                  <a:srgbClr val="08080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ax.set_aspect</a:t>
            </a:r>
            <a:r>
              <a:rPr lang="en-US" sz="800" dirty="0">
                <a:solidFill>
                  <a:srgbClr val="08080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800" dirty="0">
                <a:solidFill>
                  <a:srgbClr val="067D1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'equal'</a:t>
            </a:r>
            <a:r>
              <a:rPr lang="en-US" sz="800" dirty="0">
                <a:solidFill>
                  <a:srgbClr val="08080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br>
              <a:rPr lang="en-US" sz="800" dirty="0">
                <a:solidFill>
                  <a:srgbClr val="08080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800" dirty="0">
                <a:solidFill>
                  <a:srgbClr val="08080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800" dirty="0" err="1">
                <a:solidFill>
                  <a:srgbClr val="08080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ax.axis</a:t>
            </a:r>
            <a:r>
              <a:rPr lang="en-US" sz="800" dirty="0">
                <a:solidFill>
                  <a:srgbClr val="08080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800" dirty="0">
                <a:solidFill>
                  <a:srgbClr val="067D1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'off'</a:t>
            </a:r>
            <a:r>
              <a:rPr lang="en-US" sz="800" dirty="0">
                <a:solidFill>
                  <a:srgbClr val="08080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br>
              <a:rPr lang="en-US" sz="800" dirty="0">
                <a:solidFill>
                  <a:srgbClr val="08080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800" dirty="0">
                <a:solidFill>
                  <a:srgbClr val="08080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800" dirty="0">
                <a:solidFill>
                  <a:srgbClr val="08080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800" dirty="0" err="1">
                <a:solidFill>
                  <a:srgbClr val="08080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cmap</a:t>
            </a:r>
            <a:r>
              <a:rPr lang="en-US" sz="800" dirty="0">
                <a:solidFill>
                  <a:srgbClr val="08080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800" dirty="0" err="1">
                <a:solidFill>
                  <a:srgbClr val="08080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plt.get_cmap</a:t>
            </a:r>
            <a:r>
              <a:rPr lang="en-US" sz="800" dirty="0">
                <a:solidFill>
                  <a:srgbClr val="08080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800" dirty="0" err="1">
                <a:solidFill>
                  <a:srgbClr val="08080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cmap_name</a:t>
            </a:r>
            <a:r>
              <a:rPr lang="en-US" sz="800" dirty="0">
                <a:solidFill>
                  <a:srgbClr val="08080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br>
              <a:rPr lang="en-US" sz="800" dirty="0">
                <a:solidFill>
                  <a:srgbClr val="08080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800" dirty="0">
                <a:solidFill>
                  <a:srgbClr val="08080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norm = Normalize(</a:t>
            </a:r>
            <a:r>
              <a:rPr lang="en-US" sz="800" dirty="0" err="1">
                <a:solidFill>
                  <a:srgbClr val="08080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vmin</a:t>
            </a:r>
            <a:r>
              <a:rPr lang="en-US" sz="800" dirty="0">
                <a:solidFill>
                  <a:srgbClr val="08080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800" dirty="0">
                <a:solidFill>
                  <a:srgbClr val="1750E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sz="800" dirty="0">
                <a:solidFill>
                  <a:srgbClr val="08080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800" dirty="0" err="1">
                <a:solidFill>
                  <a:srgbClr val="08080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vmax</a:t>
            </a:r>
            <a:r>
              <a:rPr lang="en-US" sz="800" dirty="0">
                <a:solidFill>
                  <a:srgbClr val="08080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=depth)</a:t>
            </a:r>
            <a:br>
              <a:rPr lang="ru-RU" sz="800" i="1" dirty="0">
                <a:solidFill>
                  <a:srgbClr val="8C8C8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800" i="1" dirty="0">
                <a:solidFill>
                  <a:srgbClr val="8C8C8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800" dirty="0" err="1">
                <a:solidFill>
                  <a:srgbClr val="08080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draw_archimedean_tree</a:t>
            </a:r>
            <a:r>
              <a:rPr lang="en-US" sz="800" dirty="0">
                <a:solidFill>
                  <a:srgbClr val="08080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(ax, x=</a:t>
            </a:r>
            <a:r>
              <a:rPr lang="en-US" sz="800" dirty="0">
                <a:solidFill>
                  <a:srgbClr val="1750E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sz="800" dirty="0">
                <a:solidFill>
                  <a:srgbClr val="08080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y=</a:t>
            </a:r>
            <a:r>
              <a:rPr lang="en-US" sz="800" dirty="0">
                <a:solidFill>
                  <a:srgbClr val="1750E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sz="800" dirty="0">
                <a:solidFill>
                  <a:srgbClr val="08080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length=</a:t>
            </a:r>
            <a:r>
              <a:rPr lang="en-US" sz="800" dirty="0" err="1">
                <a:solidFill>
                  <a:srgbClr val="08080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initial_length</a:t>
            </a:r>
            <a:r>
              <a:rPr lang="en-US" sz="800" dirty="0">
                <a:solidFill>
                  <a:srgbClr val="08080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angle=</a:t>
            </a:r>
            <a:r>
              <a:rPr lang="en-US" sz="800" dirty="0" err="1">
                <a:solidFill>
                  <a:srgbClr val="08080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np.pi</a:t>
            </a:r>
            <a:r>
              <a:rPr lang="en-US" sz="800" dirty="0">
                <a:solidFill>
                  <a:srgbClr val="08080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/ </a:t>
            </a:r>
            <a:r>
              <a:rPr lang="en-US" sz="800" dirty="0">
                <a:solidFill>
                  <a:srgbClr val="1750E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800" dirty="0">
                <a:solidFill>
                  <a:srgbClr val="08080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depth=depth,</a:t>
            </a:r>
            <a:br>
              <a:rPr lang="en-US" sz="800" dirty="0">
                <a:solidFill>
                  <a:srgbClr val="08080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800" dirty="0">
                <a:solidFill>
                  <a:srgbClr val="08080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</a:t>
            </a:r>
            <a:r>
              <a:rPr lang="en-US" sz="800" dirty="0" err="1">
                <a:solidFill>
                  <a:srgbClr val="08080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branch_angle</a:t>
            </a:r>
            <a:r>
              <a:rPr lang="en-US" sz="800" dirty="0">
                <a:solidFill>
                  <a:srgbClr val="08080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800" dirty="0" err="1">
                <a:solidFill>
                  <a:srgbClr val="08080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branch_angle</a:t>
            </a:r>
            <a:r>
              <a:rPr lang="en-US" sz="800" dirty="0">
                <a:solidFill>
                  <a:srgbClr val="08080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800" dirty="0" err="1">
                <a:solidFill>
                  <a:srgbClr val="08080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length_factor</a:t>
            </a:r>
            <a:r>
              <a:rPr lang="en-US" sz="800" dirty="0">
                <a:solidFill>
                  <a:srgbClr val="08080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800" dirty="0" err="1">
                <a:solidFill>
                  <a:srgbClr val="08080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length_factor</a:t>
            </a:r>
            <a:r>
              <a:rPr lang="en-US" sz="800" dirty="0">
                <a:solidFill>
                  <a:srgbClr val="08080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800" dirty="0" err="1">
                <a:solidFill>
                  <a:srgbClr val="08080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cmap</a:t>
            </a:r>
            <a:r>
              <a:rPr lang="en-US" sz="800" dirty="0">
                <a:solidFill>
                  <a:srgbClr val="08080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800" dirty="0" err="1">
                <a:solidFill>
                  <a:srgbClr val="08080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cmap</a:t>
            </a:r>
            <a:r>
              <a:rPr lang="en-US" sz="800" dirty="0">
                <a:solidFill>
                  <a:srgbClr val="08080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norm=norm)</a:t>
            </a:r>
            <a:br>
              <a:rPr lang="en-US" sz="800" dirty="0">
                <a:solidFill>
                  <a:srgbClr val="08080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800" dirty="0">
                <a:solidFill>
                  <a:srgbClr val="08080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800" dirty="0" err="1">
                <a:solidFill>
                  <a:srgbClr val="08080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plt.tight_layout</a:t>
            </a:r>
            <a:r>
              <a:rPr lang="en-US" sz="800" dirty="0">
                <a:solidFill>
                  <a:srgbClr val="08080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br>
              <a:rPr lang="en-US" sz="800" dirty="0">
                <a:solidFill>
                  <a:srgbClr val="08080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800" dirty="0">
                <a:solidFill>
                  <a:srgbClr val="08080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800" dirty="0" err="1">
                <a:solidFill>
                  <a:srgbClr val="08080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plt.show</a:t>
            </a:r>
            <a:r>
              <a:rPr lang="en-US" sz="800" dirty="0">
                <a:solidFill>
                  <a:srgbClr val="08080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br>
              <a:rPr lang="ru-RU" sz="800" i="1" dirty="0">
                <a:solidFill>
                  <a:srgbClr val="8C8C8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800" dirty="0" err="1">
                <a:solidFill>
                  <a:srgbClr val="08080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plot_tree</a:t>
            </a:r>
            <a:r>
              <a:rPr lang="en-US" sz="800" dirty="0">
                <a:solidFill>
                  <a:srgbClr val="08080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(depth=</a:t>
            </a:r>
            <a:r>
              <a:rPr lang="en-US" sz="800" dirty="0">
                <a:solidFill>
                  <a:srgbClr val="1750E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17</a:t>
            </a:r>
            <a:r>
              <a:rPr lang="en-US" sz="800" dirty="0">
                <a:solidFill>
                  <a:srgbClr val="08080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800" dirty="0" err="1">
                <a:solidFill>
                  <a:srgbClr val="08080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branch_angle</a:t>
            </a:r>
            <a:r>
              <a:rPr lang="en-US" sz="800" dirty="0">
                <a:solidFill>
                  <a:srgbClr val="08080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800" dirty="0" err="1">
                <a:solidFill>
                  <a:srgbClr val="08080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np.pi</a:t>
            </a:r>
            <a:r>
              <a:rPr lang="en-US" sz="800" dirty="0">
                <a:solidFill>
                  <a:srgbClr val="08080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/ </a:t>
            </a:r>
            <a:r>
              <a:rPr lang="en-US" sz="800" dirty="0">
                <a:solidFill>
                  <a:srgbClr val="1750E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US" sz="800" dirty="0">
                <a:solidFill>
                  <a:srgbClr val="08080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800" dirty="0" err="1">
                <a:solidFill>
                  <a:srgbClr val="08080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length_factor</a:t>
            </a:r>
            <a:r>
              <a:rPr lang="en-US" sz="800" dirty="0">
                <a:solidFill>
                  <a:srgbClr val="08080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800" dirty="0">
                <a:solidFill>
                  <a:srgbClr val="1750E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0.78</a:t>
            </a:r>
            <a:r>
              <a:rPr lang="en-US" sz="800" dirty="0">
                <a:solidFill>
                  <a:srgbClr val="08080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800" dirty="0" err="1">
                <a:solidFill>
                  <a:srgbClr val="08080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initial_length</a:t>
            </a:r>
            <a:r>
              <a:rPr lang="en-US" sz="800" dirty="0">
                <a:solidFill>
                  <a:srgbClr val="08080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800" dirty="0">
                <a:solidFill>
                  <a:srgbClr val="1750E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r>
            <a:r>
              <a:rPr lang="en-US" sz="800" dirty="0">
                <a:solidFill>
                  <a:srgbClr val="08080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800" dirty="0" err="1">
                <a:solidFill>
                  <a:srgbClr val="08080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cmap_name</a:t>
            </a:r>
            <a:r>
              <a:rPr lang="en-US" sz="800" dirty="0">
                <a:solidFill>
                  <a:srgbClr val="08080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800" dirty="0">
                <a:solidFill>
                  <a:srgbClr val="067D1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'summer'</a:t>
            </a:r>
            <a:r>
              <a:rPr lang="en-US" sz="800" dirty="0">
                <a:solidFill>
                  <a:srgbClr val="08080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7383657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5712F63-423C-FE4A-C5B4-66888E14905A}"/>
              </a:ext>
            </a:extLst>
          </p:cNvPr>
          <p:cNvSpPr txBox="1"/>
          <p:nvPr/>
        </p:nvSpPr>
        <p:spPr>
          <a:xfrm>
            <a:off x="2215120" y="4628712"/>
            <a:ext cx="46180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>
                <a:ln w="6350">
                  <a:noFill/>
                </a:ln>
                <a:solidFill>
                  <a:srgbClr val="9307FE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Анимация 1. Построение дерево Пифагора от 1 до 17</a:t>
            </a:r>
          </a:p>
          <a:p>
            <a:endParaRPr lang="ru-RU" sz="1600" dirty="0"/>
          </a:p>
        </p:txBody>
      </p:sp>
      <p:sp>
        <p:nvSpPr>
          <p:cNvPr id="8" name="Блок-схема: узел 7">
            <a:extLst>
              <a:ext uri="{FF2B5EF4-FFF2-40B4-BE49-F238E27FC236}">
                <a16:creationId xmlns:a16="http://schemas.microsoft.com/office/drawing/2014/main" id="{0CE43A91-E758-2A46-CEE6-21CAA8E02287}"/>
              </a:ext>
            </a:extLst>
          </p:cNvPr>
          <p:cNvSpPr/>
          <p:nvPr/>
        </p:nvSpPr>
        <p:spPr>
          <a:xfrm>
            <a:off x="614736" y="212590"/>
            <a:ext cx="563710" cy="544459"/>
          </a:xfrm>
          <a:prstGeom prst="flowChartConnector">
            <a:avLst/>
          </a:prstGeom>
          <a:solidFill>
            <a:schemeClr val="accent1">
              <a:alpha val="0"/>
            </a:schemeClr>
          </a:solidFill>
          <a:ln w="22225">
            <a:solidFill>
              <a:srgbClr val="F7964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625BAA-FA48-A208-26F4-9D569AF9C20C}"/>
              </a:ext>
            </a:extLst>
          </p:cNvPr>
          <p:cNvSpPr txBox="1"/>
          <p:nvPr/>
        </p:nvSpPr>
        <p:spPr>
          <a:xfrm>
            <a:off x="665457" y="307729"/>
            <a:ext cx="58271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0" i="0" dirty="0">
                <a:ln w="15875">
                  <a:solidFill>
                    <a:srgbClr val="F79646"/>
                  </a:solidFill>
                </a:ln>
                <a:solidFill>
                  <a:schemeClr val="tx1">
                    <a:alpha val="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IV</a:t>
            </a:r>
            <a:endParaRPr lang="ru-RU" sz="2000" dirty="0">
              <a:ln w="15875">
                <a:solidFill>
                  <a:srgbClr val="F79646"/>
                </a:solidFill>
              </a:ln>
              <a:solidFill>
                <a:schemeClr val="tx1">
                  <a:alpha val="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10" name="Гифка-с-Gifius.ru">
            <a:hlinkClick r:id="" action="ppaction://media"/>
            <a:extLst>
              <a:ext uri="{FF2B5EF4-FFF2-40B4-BE49-F238E27FC236}">
                <a16:creationId xmlns:a16="http://schemas.microsoft.com/office/drawing/2014/main" id="{7BFE367E-F1B9-94F8-D5D6-BAE77798E5D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97420" y="833891"/>
            <a:ext cx="5973722" cy="3434890"/>
          </a:xfrm>
          <a:prstGeom prst="rect">
            <a:avLst/>
          </a:prstGeom>
          <a:ln w="19050">
            <a:solidFill>
              <a:srgbClr val="9B19FE"/>
            </a:solidFill>
            <a:prstDash val="sysDash"/>
          </a:ln>
        </p:spPr>
      </p:pic>
    </p:spTree>
    <p:extLst>
      <p:ext uri="{BB962C8B-B14F-4D97-AF65-F5344CB8AC3E}">
        <p14:creationId xmlns:p14="http://schemas.microsoft.com/office/powerpoint/2010/main" val="2021080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832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78965F3D-CC3F-9167-6E7C-9F3FF6ED2CE8}"/>
              </a:ext>
            </a:extLst>
          </p:cNvPr>
          <p:cNvCxnSpPr>
            <a:cxnSpLocks/>
          </p:cNvCxnSpPr>
          <p:nvPr/>
        </p:nvCxnSpPr>
        <p:spPr>
          <a:xfrm>
            <a:off x="4508208" y="978195"/>
            <a:ext cx="0" cy="3848986"/>
          </a:xfrm>
          <a:prstGeom prst="line">
            <a:avLst/>
          </a:prstGeom>
          <a:ln w="63500" cmpd="dbl">
            <a:solidFill>
              <a:srgbClr val="9B19FE"/>
            </a:solidFill>
          </a:ln>
          <a:effectLst>
            <a:outerShdw blurRad="50800" dist="50800" dir="5400000" sx="2000" sy="2000" algn="ctr" rotWithShape="0">
              <a:srgbClr val="000000">
                <a:alpha val="43137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Блок-схема: узел 14">
            <a:extLst>
              <a:ext uri="{FF2B5EF4-FFF2-40B4-BE49-F238E27FC236}">
                <a16:creationId xmlns:a16="http://schemas.microsoft.com/office/drawing/2014/main" id="{8ED7C8D4-4B32-0034-D676-136DF97B456B}"/>
              </a:ext>
            </a:extLst>
          </p:cNvPr>
          <p:cNvSpPr/>
          <p:nvPr/>
        </p:nvSpPr>
        <p:spPr>
          <a:xfrm>
            <a:off x="614736" y="212590"/>
            <a:ext cx="563710" cy="544459"/>
          </a:xfrm>
          <a:prstGeom prst="flowChartConnector">
            <a:avLst/>
          </a:prstGeom>
          <a:solidFill>
            <a:schemeClr val="accent1">
              <a:alpha val="0"/>
            </a:schemeClr>
          </a:solidFill>
          <a:ln w="22225">
            <a:solidFill>
              <a:srgbClr val="F7964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4CA2CBC-7590-A531-F88B-46EA5BB24B3B}"/>
              </a:ext>
            </a:extLst>
          </p:cNvPr>
          <p:cNvSpPr txBox="1"/>
          <p:nvPr/>
        </p:nvSpPr>
        <p:spPr>
          <a:xfrm>
            <a:off x="665457" y="307729"/>
            <a:ext cx="58271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0" i="0" dirty="0">
                <a:ln w="15875">
                  <a:solidFill>
                    <a:srgbClr val="F79646"/>
                  </a:solidFill>
                </a:ln>
                <a:solidFill>
                  <a:schemeClr val="tx1">
                    <a:alpha val="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IV</a:t>
            </a:r>
            <a:endParaRPr lang="ru-RU" sz="2000" dirty="0">
              <a:ln w="15875">
                <a:solidFill>
                  <a:srgbClr val="F79646"/>
                </a:solidFill>
              </a:ln>
              <a:solidFill>
                <a:schemeClr val="tx1">
                  <a:alpha val="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63E223A-B6C0-C615-ADAC-035CFAF54820}"/>
              </a:ext>
            </a:extLst>
          </p:cNvPr>
          <p:cNvSpPr txBox="1"/>
          <p:nvPr/>
        </p:nvSpPr>
        <p:spPr>
          <a:xfrm>
            <a:off x="956816" y="4349267"/>
            <a:ext cx="311888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900" dirty="0">
                <a:ln w="6350">
                  <a:noFill/>
                </a:ln>
                <a:solidFill>
                  <a:srgbClr val="9307FE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Рис </a:t>
            </a:r>
            <a:r>
              <a:rPr lang="en-US" sz="900" dirty="0">
                <a:ln w="6350">
                  <a:noFill/>
                </a:ln>
                <a:solidFill>
                  <a:srgbClr val="9307FE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8</a:t>
            </a:r>
            <a:r>
              <a:rPr lang="ru-RU" sz="900" dirty="0">
                <a:ln w="6350">
                  <a:noFill/>
                </a:ln>
                <a:solidFill>
                  <a:srgbClr val="9307FE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.Визуализация фрактала Дерево Пифагора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FB37079-4572-AA1D-CC74-BD3F9085C212}"/>
              </a:ext>
            </a:extLst>
          </p:cNvPr>
          <p:cNvSpPr txBox="1"/>
          <p:nvPr/>
        </p:nvSpPr>
        <p:spPr>
          <a:xfrm>
            <a:off x="5075388" y="4320917"/>
            <a:ext cx="311888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900" dirty="0">
                <a:ln w="6350">
                  <a:noFill/>
                </a:ln>
                <a:solidFill>
                  <a:srgbClr val="9307FE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Рис </a:t>
            </a:r>
            <a:r>
              <a:rPr lang="en-US" sz="900" dirty="0">
                <a:ln w="6350">
                  <a:noFill/>
                </a:ln>
                <a:solidFill>
                  <a:srgbClr val="9307FE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9</a:t>
            </a:r>
            <a:r>
              <a:rPr lang="ru-RU" sz="900" dirty="0">
                <a:ln w="6350">
                  <a:noFill/>
                </a:ln>
                <a:solidFill>
                  <a:srgbClr val="9307FE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.Визуализация фрактала Дерево Пифагора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434CD33-1E21-5C4D-8E5D-71F071FF90F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924" t="-3139" r="9422" b="5484"/>
          <a:stretch>
            <a:fillRect/>
          </a:stretch>
        </p:blipFill>
        <p:spPr>
          <a:xfrm>
            <a:off x="992869" y="1049484"/>
            <a:ext cx="2955067" cy="3250573"/>
          </a:xfrm>
          <a:prstGeom prst="rect">
            <a:avLst/>
          </a:prstGeom>
        </p:spPr>
      </p:pic>
      <p:pic>
        <p:nvPicPr>
          <p:cNvPr id="11" name="Рисунок 10" descr="Изображение выглядит как карта, зеленый, шаблон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5461AF25-CAF0-5BF2-BE08-92F21B8E559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3949" y="1620851"/>
            <a:ext cx="3977686" cy="244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1958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8DEFF44-789C-5643-92AC-09D9CCD02B34}"/>
              </a:ext>
            </a:extLst>
          </p:cNvPr>
          <p:cNvSpPr txBox="1"/>
          <p:nvPr/>
        </p:nvSpPr>
        <p:spPr>
          <a:xfrm>
            <a:off x="3882266" y="4804946"/>
            <a:ext cx="13783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b="1" dirty="0">
                <a:ln w="12700"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>
                    <a:alpha val="0"/>
                  </a:schemeClr>
                </a:solidFill>
              </a:rPr>
              <a:t>20.10.2025 г.</a:t>
            </a:r>
          </a:p>
        </p:txBody>
      </p:sp>
      <p:sp>
        <p:nvSpPr>
          <p:cNvPr id="3" name="Прямоугольник: скругленные углы 2">
            <a:extLst>
              <a:ext uri="{FF2B5EF4-FFF2-40B4-BE49-F238E27FC236}">
                <a16:creationId xmlns:a16="http://schemas.microsoft.com/office/drawing/2014/main" id="{05E9BEE4-CC3A-9627-D90A-92F48C51E7FE}"/>
              </a:ext>
            </a:extLst>
          </p:cNvPr>
          <p:cNvSpPr/>
          <p:nvPr/>
        </p:nvSpPr>
        <p:spPr>
          <a:xfrm>
            <a:off x="2211573" y="1730432"/>
            <a:ext cx="4876800" cy="1225420"/>
          </a:xfrm>
          <a:prstGeom prst="roundRect">
            <a:avLst/>
          </a:prstGeom>
          <a:solidFill>
            <a:schemeClr val="bg1">
              <a:alpha val="55000"/>
            </a:schemeClr>
          </a:solidFill>
          <a:effectLst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3C40B07-1FBC-F4CC-C94C-7E5DD92B18DA}"/>
              </a:ext>
            </a:extLst>
          </p:cNvPr>
          <p:cNvSpPr txBox="1"/>
          <p:nvPr/>
        </p:nvSpPr>
        <p:spPr>
          <a:xfrm>
            <a:off x="2966061" y="2110085"/>
            <a:ext cx="3519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ln w="12700"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chemeClr val="tx1">
                    <a:alpha val="0"/>
                  </a:schemeClr>
                </a:solidFill>
              </a:rPr>
              <a:t>Спасибо</a:t>
            </a:r>
            <a:r>
              <a:rPr lang="ru-RU" sz="2400" dirty="0">
                <a:ln w="12700">
                  <a:solidFill>
                    <a:schemeClr val="accent1">
                      <a:shade val="15000"/>
                    </a:schemeClr>
                  </a:solidFill>
                </a:ln>
              </a:rPr>
              <a:t> </a:t>
            </a:r>
            <a:r>
              <a:rPr lang="ru-RU" sz="2400" dirty="0">
                <a:ln w="15875">
                  <a:solidFill>
                    <a:schemeClr val="accent4">
                      <a:alpha val="72000"/>
                    </a:schemeClr>
                  </a:solidFill>
                </a:ln>
                <a:solidFill>
                  <a:schemeClr val="tx1">
                    <a:alpha val="0"/>
                  </a:schemeClr>
                </a:solidFill>
              </a:rPr>
              <a:t>за внимание !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B55EDEEA-A85D-8EEB-9A4E-164D79BE9312}"/>
              </a:ext>
            </a:extLst>
          </p:cNvPr>
          <p:cNvSpPr/>
          <p:nvPr/>
        </p:nvSpPr>
        <p:spPr>
          <a:xfrm>
            <a:off x="831162" y="1717852"/>
            <a:ext cx="2062887" cy="2136038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 cap="rnd" cmpd="sng">
            <a:solidFill>
              <a:srgbClr val="F79646"/>
            </a:solidFill>
            <a:prstDash val="sysDash"/>
            <a:round/>
          </a:ln>
          <a:effectLst>
            <a:outerShdw blurRad="50800" dist="50800" dir="5400000" sx="1000" sy="1000" algn="ctr" rotWithShape="0">
              <a:srgbClr val="000000"/>
            </a:outerShdw>
            <a:reflection stA="45000" endPos="3000" dist="508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211FEA0F-C73F-CE24-65B5-917FE6A48AB1}"/>
              </a:ext>
            </a:extLst>
          </p:cNvPr>
          <p:cNvSpPr/>
          <p:nvPr/>
        </p:nvSpPr>
        <p:spPr>
          <a:xfrm>
            <a:off x="6063334" y="1688592"/>
            <a:ext cx="2136039" cy="2209190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 cap="rnd" cmpd="sng">
            <a:solidFill>
              <a:srgbClr val="F79646"/>
            </a:solidFill>
            <a:prstDash val="sysDash"/>
            <a:round/>
          </a:ln>
          <a:effectLst>
            <a:outerShdw blurRad="50800" dist="50800" dir="5400000" sx="1000" sy="1000" algn="ctr" rotWithShape="0">
              <a:srgbClr val="000000"/>
            </a:outerShdw>
            <a:reflection stA="45000" endPos="3000" dist="508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C53F28A-69CE-2DF4-8A97-5861F0342DBA}"/>
              </a:ext>
            </a:extLst>
          </p:cNvPr>
          <p:cNvSpPr txBox="1"/>
          <p:nvPr/>
        </p:nvSpPr>
        <p:spPr>
          <a:xfrm>
            <a:off x="585214" y="153618"/>
            <a:ext cx="2428650" cy="584775"/>
          </a:xfrm>
          <a:custGeom>
            <a:avLst/>
            <a:gdLst>
              <a:gd name="connsiteX0" fmla="*/ 0 w 2428650"/>
              <a:gd name="connsiteY0" fmla="*/ 0 h 584775"/>
              <a:gd name="connsiteX1" fmla="*/ 582876 w 2428650"/>
              <a:gd name="connsiteY1" fmla="*/ 0 h 584775"/>
              <a:gd name="connsiteX2" fmla="*/ 1117179 w 2428650"/>
              <a:gd name="connsiteY2" fmla="*/ 0 h 584775"/>
              <a:gd name="connsiteX3" fmla="*/ 1772915 w 2428650"/>
              <a:gd name="connsiteY3" fmla="*/ 0 h 584775"/>
              <a:gd name="connsiteX4" fmla="*/ 2428650 w 2428650"/>
              <a:gd name="connsiteY4" fmla="*/ 0 h 584775"/>
              <a:gd name="connsiteX5" fmla="*/ 2428650 w 2428650"/>
              <a:gd name="connsiteY5" fmla="*/ 584775 h 584775"/>
              <a:gd name="connsiteX6" fmla="*/ 1870061 w 2428650"/>
              <a:gd name="connsiteY6" fmla="*/ 584775 h 584775"/>
              <a:gd name="connsiteX7" fmla="*/ 1311471 w 2428650"/>
              <a:gd name="connsiteY7" fmla="*/ 584775 h 584775"/>
              <a:gd name="connsiteX8" fmla="*/ 655736 w 2428650"/>
              <a:gd name="connsiteY8" fmla="*/ 584775 h 584775"/>
              <a:gd name="connsiteX9" fmla="*/ 0 w 2428650"/>
              <a:gd name="connsiteY9" fmla="*/ 584775 h 584775"/>
              <a:gd name="connsiteX10" fmla="*/ 0 w 2428650"/>
              <a:gd name="connsiteY10" fmla="*/ 0 h 584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428650" h="584775" extrusionOk="0">
                <a:moveTo>
                  <a:pt x="0" y="0"/>
                </a:moveTo>
                <a:cubicBezTo>
                  <a:pt x="212007" y="25344"/>
                  <a:pt x="447845" y="11800"/>
                  <a:pt x="582876" y="0"/>
                </a:cubicBezTo>
                <a:cubicBezTo>
                  <a:pt x="717907" y="-11800"/>
                  <a:pt x="1004911" y="17747"/>
                  <a:pt x="1117179" y="0"/>
                </a:cubicBezTo>
                <a:cubicBezTo>
                  <a:pt x="1229447" y="-17747"/>
                  <a:pt x="1468121" y="-14359"/>
                  <a:pt x="1772915" y="0"/>
                </a:cubicBezTo>
                <a:cubicBezTo>
                  <a:pt x="2077709" y="14359"/>
                  <a:pt x="2110277" y="-31454"/>
                  <a:pt x="2428650" y="0"/>
                </a:cubicBezTo>
                <a:cubicBezTo>
                  <a:pt x="2441196" y="120638"/>
                  <a:pt x="2438418" y="453480"/>
                  <a:pt x="2428650" y="584775"/>
                </a:cubicBezTo>
                <a:cubicBezTo>
                  <a:pt x="2262025" y="611907"/>
                  <a:pt x="2093043" y="608657"/>
                  <a:pt x="1870061" y="584775"/>
                </a:cubicBezTo>
                <a:cubicBezTo>
                  <a:pt x="1647079" y="560893"/>
                  <a:pt x="1514851" y="564264"/>
                  <a:pt x="1311471" y="584775"/>
                </a:cubicBezTo>
                <a:cubicBezTo>
                  <a:pt x="1108091" y="605287"/>
                  <a:pt x="944868" y="570633"/>
                  <a:pt x="655736" y="584775"/>
                </a:cubicBezTo>
                <a:cubicBezTo>
                  <a:pt x="366604" y="598917"/>
                  <a:pt x="326239" y="554220"/>
                  <a:pt x="0" y="584775"/>
                </a:cubicBezTo>
                <a:cubicBezTo>
                  <a:pt x="10144" y="344304"/>
                  <a:pt x="-12907" y="249993"/>
                  <a:pt x="0" y="0"/>
                </a:cubicBezTo>
                <a:close/>
              </a:path>
            </a:pathLst>
          </a:custGeom>
          <a:noFill/>
          <a:ln w="44450" cap="rnd" cmpd="dbl">
            <a:solidFill>
              <a:schemeClr val="accent6"/>
            </a:solidFill>
            <a:bevel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en-US" sz="3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gradFill>
                  <a:gsLst>
                    <a:gs pos="0">
                      <a:schemeClr val="accent1">
                        <a:lumMod val="60000"/>
                        <a:lumOff val="40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rPr>
              <a:t>      </a:t>
            </a:r>
            <a:r>
              <a:rPr lang="ru-RU" sz="32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gradFill>
                  <a:gsLst>
                    <a:gs pos="0">
                      <a:schemeClr val="accent1">
                        <a:lumMod val="60000"/>
                        <a:lumOff val="40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rPr>
              <a:t>𝘛𝘪𝘵𝘭𝘦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844775-A2E8-5523-2A47-F56FA5167B6E}"/>
              </a:ext>
            </a:extLst>
          </p:cNvPr>
          <p:cNvSpPr txBox="1"/>
          <p:nvPr/>
        </p:nvSpPr>
        <p:spPr>
          <a:xfrm>
            <a:off x="3291835" y="1045663"/>
            <a:ext cx="19016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ln w="15875">
                  <a:solidFill>
                    <a:schemeClr val="accent6">
                      <a:lumMod val="75000"/>
                    </a:schemeClr>
                  </a:solidFill>
                </a:ln>
                <a:solidFill>
                  <a:schemeClr val="tx1">
                    <a:alpha val="0"/>
                  </a:schemeClr>
                </a:solidFill>
              </a:rPr>
              <a:t>Выполнили:</a:t>
            </a:r>
            <a:endParaRPr lang="ru-RU" sz="2400" dirty="0">
              <a:ln w="15875">
                <a:solidFill>
                  <a:schemeClr val="accent6">
                    <a:lumMod val="75000"/>
                  </a:schemeClr>
                </a:solidFill>
              </a:ln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584E0F-8542-28CA-5E95-47507E83CCDC}"/>
              </a:ext>
            </a:extLst>
          </p:cNvPr>
          <p:cNvSpPr txBox="1"/>
          <p:nvPr/>
        </p:nvSpPr>
        <p:spPr>
          <a:xfrm>
            <a:off x="896997" y="4276734"/>
            <a:ext cx="1858061" cy="307777"/>
          </a:xfrm>
          <a:prstGeom prst="rect">
            <a:avLst/>
          </a:prstGeom>
          <a:noFill/>
          <a:ln w="38100" cmpd="sng">
            <a:solidFill>
              <a:schemeClr val="accent6"/>
            </a:solidFill>
            <a:prstDash val="sysDash"/>
          </a:ln>
        </p:spPr>
        <p:txBody>
          <a:bodyPr wrap="square">
            <a:spAutoFit/>
          </a:bodyPr>
          <a:lstStyle/>
          <a:p>
            <a:r>
              <a:rPr lang="ru-RU" sz="1400" dirty="0"/>
              <a:t>    </a:t>
            </a:r>
            <a:r>
              <a:rPr lang="ru-RU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Баукин Максим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A56B54A-925C-9E51-4126-A663CDFF0792}"/>
              </a:ext>
            </a:extLst>
          </p:cNvPr>
          <p:cNvSpPr txBox="1"/>
          <p:nvPr/>
        </p:nvSpPr>
        <p:spPr>
          <a:xfrm>
            <a:off x="6224264" y="4276733"/>
            <a:ext cx="1858062" cy="307777"/>
          </a:xfrm>
          <a:prstGeom prst="rect">
            <a:avLst/>
          </a:prstGeom>
          <a:noFill/>
          <a:ln w="38100" cmpd="sng">
            <a:solidFill>
              <a:schemeClr val="accent6"/>
            </a:solidFill>
            <a:prstDash val="sysDash"/>
          </a:ln>
        </p:spPr>
        <p:txBody>
          <a:bodyPr wrap="square">
            <a:spAutoFit/>
          </a:bodyPr>
          <a:lstStyle/>
          <a:p>
            <a:r>
              <a:rPr lang="ru-RU" sz="1400" dirty="0"/>
              <a:t>    </a:t>
            </a:r>
            <a:r>
              <a:rPr lang="ru-RU" sz="1400" b="1" dirty="0">
                <a:latin typeface="Cascadia Code Light" panose="020B0609020000020004" pitchFamily="49" charset="0"/>
                <a:cs typeface="Cascadia Code Light" panose="020B0609020000020004" pitchFamily="49" charset="0"/>
              </a:rPr>
              <a:t>Минин Арсений</a:t>
            </a:r>
          </a:p>
        </p:txBody>
      </p:sp>
      <p:pic>
        <p:nvPicPr>
          <p:cNvPr id="10" name="Рисунок 9" descr="И">
            <a:extLst>
              <a:ext uri="{FF2B5EF4-FFF2-40B4-BE49-F238E27FC236}">
                <a16:creationId xmlns:a16="http://schemas.microsoft.com/office/drawing/2014/main" id="{5A74627D-6EEC-75F1-B7B4-6FB9E785F99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0" r="1779"/>
          <a:stretch>
            <a:fillRect/>
          </a:stretch>
        </p:blipFill>
        <p:spPr>
          <a:xfrm>
            <a:off x="6187421" y="1777588"/>
            <a:ext cx="1887863" cy="2001935"/>
          </a:xfrm>
          <a:prstGeom prst="rect">
            <a:avLst/>
          </a:prstGeom>
          <a:ln>
            <a:solidFill>
              <a:schemeClr val="accent6"/>
            </a:solidFill>
          </a:ln>
        </p:spPr>
      </p:pic>
      <p:pic>
        <p:nvPicPr>
          <p:cNvPr id="20" name="Рисунок 19" descr="Изображение выглядит как млекопитающее, кот, Мелкие и средние кошки, Вибриссы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BE87118F-ECD5-D49A-5FF2-CBF8748EA96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617" y="1806847"/>
            <a:ext cx="1931477" cy="1938535"/>
          </a:xfrm>
          <a:prstGeom prst="rect">
            <a:avLst/>
          </a:prstGeom>
          <a:ln>
            <a:solidFill>
              <a:schemeClr val="accent6"/>
            </a:solidFill>
          </a:ln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2A396F29-9E45-2E37-6C11-0199B5A54CEE}"/>
              </a:ext>
            </a:extLst>
          </p:cNvPr>
          <p:cNvSpPr/>
          <p:nvPr/>
        </p:nvSpPr>
        <p:spPr>
          <a:xfrm>
            <a:off x="3421641" y="1717852"/>
            <a:ext cx="2136039" cy="2209190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 cap="rnd" cmpd="sng">
            <a:solidFill>
              <a:srgbClr val="F79646"/>
            </a:solidFill>
            <a:prstDash val="sysDash"/>
            <a:round/>
          </a:ln>
          <a:effectLst>
            <a:outerShdw blurRad="50800" dist="50800" dir="5400000" sx="1000" sy="1000" algn="ctr" rotWithShape="0">
              <a:srgbClr val="000000"/>
            </a:outerShdw>
            <a:reflection stA="45000" endPos="3000" dist="508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58AD12-6FAE-3CEE-11A7-C8181B2A841D}"/>
              </a:ext>
            </a:extLst>
          </p:cNvPr>
          <p:cNvSpPr txBox="1"/>
          <p:nvPr/>
        </p:nvSpPr>
        <p:spPr>
          <a:xfrm>
            <a:off x="3490426" y="4305993"/>
            <a:ext cx="2136039" cy="307777"/>
          </a:xfrm>
          <a:prstGeom prst="rect">
            <a:avLst/>
          </a:prstGeom>
          <a:noFill/>
          <a:ln w="38100" cmpd="sng">
            <a:solidFill>
              <a:schemeClr val="accent6"/>
            </a:solidFill>
            <a:prstDash val="sysDash"/>
          </a:ln>
        </p:spPr>
        <p:txBody>
          <a:bodyPr wrap="square">
            <a:spAutoFit/>
          </a:bodyPr>
          <a:lstStyle/>
          <a:p>
            <a:r>
              <a:rPr lang="ru-RU" sz="1400" dirty="0"/>
              <a:t>  </a:t>
            </a:r>
            <a:r>
              <a:rPr lang="ru-RU" sz="1400" b="1" dirty="0" err="1">
                <a:latin typeface="Cascadia Code Light" panose="020B0609020000020004" pitchFamily="49" charset="0"/>
                <a:cs typeface="Cascadia Code Light" panose="020B0609020000020004" pitchFamily="49" charset="0"/>
              </a:rPr>
              <a:t>Восканов</a:t>
            </a:r>
            <a:r>
              <a:rPr lang="ru-RU" sz="1400" b="1" dirty="0">
                <a:latin typeface="Cascadia Code Light" panose="020B0609020000020004" pitchFamily="49" charset="0"/>
                <a:cs typeface="Cascadia Code Light" panose="020B0609020000020004" pitchFamily="49" charset="0"/>
              </a:rPr>
              <a:t> Григорий</a:t>
            </a:r>
          </a:p>
        </p:txBody>
      </p:sp>
      <p:pic>
        <p:nvPicPr>
          <p:cNvPr id="13" name="Рисунок 12" descr="Изображение выглядит как млекопитающее, кот, домашняя кошка, Мелкие и средние кошки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BA990837-C586-607E-3046-D38E0815348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54" b="12627"/>
          <a:stretch>
            <a:fillRect/>
          </a:stretch>
        </p:blipFill>
        <p:spPr>
          <a:xfrm>
            <a:off x="3538963" y="1784904"/>
            <a:ext cx="1901394" cy="1994620"/>
          </a:xfrm>
          <a:prstGeom prst="rect">
            <a:avLst/>
          </a:prstGeom>
          <a:ln>
            <a:solidFill>
              <a:schemeClr val="accent6"/>
            </a:solidFill>
          </a:ln>
        </p:spPr>
      </p:pic>
    </p:spTree>
    <p:extLst>
      <p:ext uri="{BB962C8B-B14F-4D97-AF65-F5344CB8AC3E}">
        <p14:creationId xmlns:p14="http://schemas.microsoft.com/office/powerpoint/2010/main" val="36487128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Блок-схема: узел 78">
            <a:extLst>
              <a:ext uri="{FF2B5EF4-FFF2-40B4-BE49-F238E27FC236}">
                <a16:creationId xmlns:a16="http://schemas.microsoft.com/office/drawing/2014/main" id="{3BEFCA3F-1539-F8D9-F6C1-8C8B660E58AD}"/>
              </a:ext>
            </a:extLst>
          </p:cNvPr>
          <p:cNvSpPr/>
          <p:nvPr/>
        </p:nvSpPr>
        <p:spPr>
          <a:xfrm>
            <a:off x="2384321" y="2900999"/>
            <a:ext cx="563710" cy="544459"/>
          </a:xfrm>
          <a:prstGeom prst="flowChartConnector">
            <a:avLst/>
          </a:prstGeom>
          <a:solidFill>
            <a:schemeClr val="accent1">
              <a:alpha val="0"/>
            </a:schemeClr>
          </a:solidFill>
          <a:ln w="127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85" name="Блок-схема: узел 84">
            <a:extLst>
              <a:ext uri="{FF2B5EF4-FFF2-40B4-BE49-F238E27FC236}">
                <a16:creationId xmlns:a16="http://schemas.microsoft.com/office/drawing/2014/main" id="{14FE8F63-9A5D-7CBC-93BD-2B72D0878D89}"/>
              </a:ext>
            </a:extLst>
          </p:cNvPr>
          <p:cNvSpPr/>
          <p:nvPr/>
        </p:nvSpPr>
        <p:spPr>
          <a:xfrm>
            <a:off x="6023846" y="1964047"/>
            <a:ext cx="563710" cy="544459"/>
          </a:xfrm>
          <a:prstGeom prst="flowChartConnector">
            <a:avLst/>
          </a:prstGeom>
          <a:solidFill>
            <a:schemeClr val="accent1">
              <a:alpha val="0"/>
            </a:schemeClr>
          </a:solidFill>
          <a:ln w="127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86" name="Блок-схема: узел 85">
            <a:extLst>
              <a:ext uri="{FF2B5EF4-FFF2-40B4-BE49-F238E27FC236}">
                <a16:creationId xmlns:a16="http://schemas.microsoft.com/office/drawing/2014/main" id="{9B1A3E59-B59B-FA99-3BA7-4CFD32CF1C81}"/>
              </a:ext>
            </a:extLst>
          </p:cNvPr>
          <p:cNvSpPr/>
          <p:nvPr/>
        </p:nvSpPr>
        <p:spPr>
          <a:xfrm>
            <a:off x="2363071" y="1009938"/>
            <a:ext cx="563710" cy="544459"/>
          </a:xfrm>
          <a:prstGeom prst="flowChartConnector">
            <a:avLst/>
          </a:prstGeom>
          <a:solidFill>
            <a:schemeClr val="accent1">
              <a:alpha val="0"/>
            </a:schemeClr>
          </a:solidFill>
          <a:ln w="127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1197FE4E-2C5E-C5AE-2077-9E556394DFA6}"/>
              </a:ext>
            </a:extLst>
          </p:cNvPr>
          <p:cNvSpPr txBox="1"/>
          <p:nvPr/>
        </p:nvSpPr>
        <p:spPr>
          <a:xfrm>
            <a:off x="2221324" y="2976363"/>
            <a:ext cx="8472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 </a:t>
            </a:r>
            <a:r>
              <a:rPr lang="en-US" sz="2000" b="0" i="0" dirty="0">
                <a:ln w="15875">
                  <a:solidFill>
                    <a:schemeClr val="tx2">
                      <a:lumMod val="40000"/>
                      <a:lumOff val="60000"/>
                    </a:schemeClr>
                  </a:solidFill>
                </a:ln>
                <a:solidFill>
                  <a:schemeClr val="tx1">
                    <a:alpha val="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III</a:t>
            </a:r>
            <a:endParaRPr lang="ru-RU" dirty="0">
              <a:ln w="15875">
                <a:solidFill>
                  <a:schemeClr val="tx2">
                    <a:lumMod val="40000"/>
                    <a:lumOff val="60000"/>
                  </a:schemeClr>
                </a:solidFill>
              </a:ln>
              <a:solidFill>
                <a:schemeClr val="tx1">
                  <a:alpha val="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737F254A-DB24-9AC8-0915-E86119DE5459}"/>
              </a:ext>
            </a:extLst>
          </p:cNvPr>
          <p:cNvSpPr txBox="1"/>
          <p:nvPr/>
        </p:nvSpPr>
        <p:spPr>
          <a:xfrm>
            <a:off x="2460607" y="1048776"/>
            <a:ext cx="370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n w="15875">
                  <a:solidFill>
                    <a:schemeClr val="tx2">
                      <a:lumMod val="40000"/>
                      <a:lumOff val="60000"/>
                    </a:schemeClr>
                  </a:solidFill>
                </a:ln>
                <a:solidFill>
                  <a:schemeClr val="tx1">
                    <a:alpha val="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</a:t>
            </a:r>
            <a:endParaRPr lang="ru-RU" sz="2400" dirty="0">
              <a:ln w="15875">
                <a:solidFill>
                  <a:schemeClr val="tx2">
                    <a:lumMod val="40000"/>
                    <a:lumOff val="60000"/>
                  </a:schemeClr>
                </a:solidFill>
              </a:ln>
              <a:solidFill>
                <a:schemeClr val="tx1">
                  <a:alpha val="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1FD544A-89AA-DB87-5894-3E59E351F2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760" y="183254"/>
            <a:ext cx="4656125" cy="650678"/>
          </a:xfrm>
        </p:spPr>
        <p:txBody>
          <a:bodyPr/>
          <a:lstStyle/>
          <a:p>
            <a:r>
              <a:rPr lang="ru-RU" sz="3200" dirty="0">
                <a:ln w="25400">
                  <a:gradFill>
                    <a:gsLst>
                      <a:gs pos="21000">
                        <a:srgbClr val="7030A0"/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tx1">
                    <a:alpha val="0"/>
                  </a:schemeClr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Список Заданий</a:t>
            </a:r>
            <a:r>
              <a:rPr lang="ru-RU" sz="3200" dirty="0"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 </a:t>
            </a:r>
          </a:p>
        </p:txBody>
      </p:sp>
      <p:cxnSp>
        <p:nvCxnSpPr>
          <p:cNvPr id="4" name="Прямая со стрелкой 3">
            <a:extLst>
              <a:ext uri="{FF2B5EF4-FFF2-40B4-BE49-F238E27FC236}">
                <a16:creationId xmlns:a16="http://schemas.microsoft.com/office/drawing/2014/main" id="{73B43C4C-BD2C-475B-B7EF-B2744BB802D5}"/>
              </a:ext>
            </a:extLst>
          </p:cNvPr>
          <p:cNvCxnSpPr>
            <a:cxnSpLocks/>
          </p:cNvCxnSpPr>
          <p:nvPr/>
        </p:nvCxnSpPr>
        <p:spPr>
          <a:xfrm>
            <a:off x="753466" y="716889"/>
            <a:ext cx="2874873" cy="0"/>
          </a:xfrm>
          <a:prstGeom prst="straightConnector1">
            <a:avLst/>
          </a:prstGeom>
          <a:ln w="22225">
            <a:solidFill>
              <a:schemeClr val="accent1">
                <a:shade val="95000"/>
                <a:satMod val="105000"/>
                <a:alpha val="62000"/>
              </a:schemeClr>
            </a:solidFill>
            <a:tailEnd type="triangle"/>
          </a:ln>
          <a:effectLst>
            <a:outerShdw blurRad="50800" dist="50800" dir="5400000" algn="ctr" rotWithShape="0">
              <a:schemeClr val="tx2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963CC20-BCC8-2146-FC3C-492DF90E49A3}"/>
              </a:ext>
            </a:extLst>
          </p:cNvPr>
          <p:cNvSpPr txBox="1"/>
          <p:nvPr/>
        </p:nvSpPr>
        <p:spPr>
          <a:xfrm>
            <a:off x="753466" y="1491894"/>
            <a:ext cx="4162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latin typeface="Bahnschrift Light" panose="020B0502040204020203" pitchFamily="34" charset="0"/>
              </a:rPr>
              <a:t>Доказать свойства 1-2 для м-</a:t>
            </a:r>
            <a:r>
              <a:rPr lang="ru-RU" sz="1400" dirty="0" err="1">
                <a:latin typeface="Bahnschrift Light" panose="020B0502040204020203" pitchFamily="34" charset="0"/>
              </a:rPr>
              <a:t>ва</a:t>
            </a:r>
            <a:r>
              <a:rPr lang="ru-RU" sz="1400" dirty="0">
                <a:latin typeface="Bahnschrift Light" panose="020B0502040204020203" pitchFamily="34" charset="0"/>
              </a:rPr>
              <a:t> Мандельброта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B6182D-52C6-627D-9FF5-A8894FC3D8E7}"/>
              </a:ext>
            </a:extLst>
          </p:cNvPr>
          <p:cNvSpPr txBox="1"/>
          <p:nvPr/>
        </p:nvSpPr>
        <p:spPr>
          <a:xfrm>
            <a:off x="3979468" y="2439334"/>
            <a:ext cx="44110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latin typeface="Bahnschrift Light" panose="020B0502040204020203" pitchFamily="34" charset="0"/>
              </a:rPr>
              <a:t>Программа-визуализация для м-</a:t>
            </a:r>
            <a:r>
              <a:rPr lang="ru-RU" sz="1400" dirty="0" err="1">
                <a:latin typeface="Bahnschrift Light" panose="020B0502040204020203" pitchFamily="34" charset="0"/>
              </a:rPr>
              <a:t>ва</a:t>
            </a:r>
            <a:r>
              <a:rPr lang="ru-RU" sz="1400" dirty="0">
                <a:latin typeface="Bahnschrift Light" panose="020B0502040204020203" pitchFamily="34" charset="0"/>
              </a:rPr>
              <a:t> Мандельброта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5231647-BBF8-3331-D61F-992287FA1AA7}"/>
              </a:ext>
            </a:extLst>
          </p:cNvPr>
          <p:cNvSpPr txBox="1"/>
          <p:nvPr/>
        </p:nvSpPr>
        <p:spPr>
          <a:xfrm>
            <a:off x="753466" y="3386774"/>
            <a:ext cx="40233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/>
              <a:t>        </a:t>
            </a:r>
            <a:r>
              <a:rPr lang="ru-RU" sz="1400" dirty="0">
                <a:latin typeface="Bahnschrift Light" panose="020B0502040204020203" pitchFamily="34" charset="0"/>
              </a:rPr>
              <a:t>Программа для построения м-</a:t>
            </a:r>
            <a:r>
              <a:rPr lang="ru-RU" sz="1400" dirty="0" err="1">
                <a:latin typeface="Bahnschrift Light" panose="020B0502040204020203" pitchFamily="34" charset="0"/>
              </a:rPr>
              <a:t>ва</a:t>
            </a:r>
            <a:r>
              <a:rPr lang="ru-RU" sz="1400" dirty="0">
                <a:latin typeface="Bahnschrift Light" panose="020B0502040204020203" pitchFamily="34" charset="0"/>
              </a:rPr>
              <a:t> Жюлиа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F0CF06-6D1A-F6D5-DC26-1023D71CC65C}"/>
              </a:ext>
            </a:extLst>
          </p:cNvPr>
          <p:cNvSpPr txBox="1"/>
          <p:nvPr/>
        </p:nvSpPr>
        <p:spPr>
          <a:xfrm>
            <a:off x="3979468" y="4180325"/>
            <a:ext cx="44695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latin typeface="Bahnschrift Light" panose="020B0502040204020203" pitchFamily="34" charset="0"/>
              </a:rPr>
              <a:t>Разобрать по аналогии произвольный фрактал</a:t>
            </a:r>
          </a:p>
        </p:txBody>
      </p:sp>
      <p:cxnSp>
        <p:nvCxnSpPr>
          <p:cNvPr id="35" name="Прямая соединительная линия 34">
            <a:extLst>
              <a:ext uri="{FF2B5EF4-FFF2-40B4-BE49-F238E27FC236}">
                <a16:creationId xmlns:a16="http://schemas.microsoft.com/office/drawing/2014/main" id="{EAB3BFAE-1C0E-B34B-EFC3-51B8556ED805}"/>
              </a:ext>
            </a:extLst>
          </p:cNvPr>
          <p:cNvCxnSpPr/>
          <p:nvPr/>
        </p:nvCxnSpPr>
        <p:spPr>
          <a:xfrm>
            <a:off x="753466" y="1916582"/>
            <a:ext cx="2509113" cy="0"/>
          </a:xfrm>
          <a:prstGeom prst="line">
            <a:avLst/>
          </a:prstGeom>
          <a:ln w="44450" cmpd="dbl">
            <a:solidFill>
              <a:schemeClr val="tx2">
                <a:lumMod val="40000"/>
                <a:lumOff val="60000"/>
                <a:alpha val="7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Соединитель: изогнутый 36">
            <a:extLst>
              <a:ext uri="{FF2B5EF4-FFF2-40B4-BE49-F238E27FC236}">
                <a16:creationId xmlns:a16="http://schemas.microsoft.com/office/drawing/2014/main" id="{A8AEFE85-8E1E-08F6-FE13-24A33BE59E8B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3262578" y="1916582"/>
            <a:ext cx="716890" cy="676641"/>
          </a:xfrm>
          <a:prstGeom prst="curvedConnector3">
            <a:avLst>
              <a:gd name="adj1" fmla="val 50000"/>
            </a:avLst>
          </a:prstGeom>
          <a:ln w="44450" cmpd="dbl">
            <a:solidFill>
              <a:schemeClr val="tx2">
                <a:lumMod val="40000"/>
                <a:lumOff val="60000"/>
                <a:alpha val="78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Соединитель: изогнутый 48">
            <a:extLst>
              <a:ext uri="{FF2B5EF4-FFF2-40B4-BE49-F238E27FC236}">
                <a16:creationId xmlns:a16="http://schemas.microsoft.com/office/drawing/2014/main" id="{8DC207E1-0745-A931-FA5A-A18A2C867EED}"/>
              </a:ext>
            </a:extLst>
          </p:cNvPr>
          <p:cNvCxnSpPr>
            <a:cxnSpLocks/>
            <a:stCxn id="6" idx="1"/>
          </p:cNvCxnSpPr>
          <p:nvPr/>
        </p:nvCxnSpPr>
        <p:spPr>
          <a:xfrm rot="10800000" flipH="1" flipV="1">
            <a:off x="753466" y="1645782"/>
            <a:ext cx="12700" cy="270799"/>
          </a:xfrm>
          <a:prstGeom prst="curvedConnector4">
            <a:avLst>
              <a:gd name="adj1" fmla="val -2203197"/>
              <a:gd name="adj2" fmla="val 100024"/>
            </a:avLst>
          </a:prstGeom>
          <a:ln w="44450" cmpd="dbl">
            <a:solidFill>
              <a:schemeClr val="tx2">
                <a:lumMod val="40000"/>
                <a:lumOff val="60000"/>
                <a:alpha val="7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Прямая соединительная линия 54">
            <a:extLst>
              <a:ext uri="{FF2B5EF4-FFF2-40B4-BE49-F238E27FC236}">
                <a16:creationId xmlns:a16="http://schemas.microsoft.com/office/drawing/2014/main" id="{1F26E03B-0FA1-37BF-1E0B-014C162F8BE4}"/>
              </a:ext>
            </a:extLst>
          </p:cNvPr>
          <p:cNvCxnSpPr>
            <a:cxnSpLocks/>
          </p:cNvCxnSpPr>
          <p:nvPr/>
        </p:nvCxnSpPr>
        <p:spPr>
          <a:xfrm>
            <a:off x="4162354" y="2829763"/>
            <a:ext cx="1623969" cy="0"/>
          </a:xfrm>
          <a:prstGeom prst="line">
            <a:avLst/>
          </a:prstGeom>
          <a:ln w="44450" cmpd="dbl">
            <a:solidFill>
              <a:schemeClr val="tx2">
                <a:lumMod val="40000"/>
                <a:lumOff val="60000"/>
                <a:alpha val="7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Соединитель: изогнутый 57">
            <a:extLst>
              <a:ext uri="{FF2B5EF4-FFF2-40B4-BE49-F238E27FC236}">
                <a16:creationId xmlns:a16="http://schemas.microsoft.com/office/drawing/2014/main" id="{4FA466D9-7101-B96D-8636-4C67D26BD5E0}"/>
              </a:ext>
            </a:extLst>
          </p:cNvPr>
          <p:cNvCxnSpPr>
            <a:cxnSpLocks/>
            <a:endCxn id="9" idx="3"/>
          </p:cNvCxnSpPr>
          <p:nvPr/>
        </p:nvCxnSpPr>
        <p:spPr>
          <a:xfrm rot="10800000" flipV="1">
            <a:off x="4776826" y="2828399"/>
            <a:ext cx="1009500" cy="712263"/>
          </a:xfrm>
          <a:prstGeom prst="curvedConnector3">
            <a:avLst>
              <a:gd name="adj1" fmla="val -115942"/>
            </a:avLst>
          </a:prstGeom>
          <a:ln w="44450" cmpd="dbl">
            <a:solidFill>
              <a:schemeClr val="tx2">
                <a:lumMod val="40000"/>
                <a:lumOff val="60000"/>
                <a:alpha val="78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Прямая соединительная линия 64">
            <a:extLst>
              <a:ext uri="{FF2B5EF4-FFF2-40B4-BE49-F238E27FC236}">
                <a16:creationId xmlns:a16="http://schemas.microsoft.com/office/drawing/2014/main" id="{FA5E84F1-8717-3329-36AC-9512CBAA93F1}"/>
              </a:ext>
            </a:extLst>
          </p:cNvPr>
          <p:cNvCxnSpPr>
            <a:cxnSpLocks/>
          </p:cNvCxnSpPr>
          <p:nvPr/>
        </p:nvCxnSpPr>
        <p:spPr>
          <a:xfrm>
            <a:off x="2948031" y="3764890"/>
            <a:ext cx="1623969" cy="0"/>
          </a:xfrm>
          <a:prstGeom prst="line">
            <a:avLst/>
          </a:prstGeom>
          <a:ln w="44450" cmpd="dbl">
            <a:solidFill>
              <a:schemeClr val="tx2">
                <a:lumMod val="40000"/>
                <a:lumOff val="60000"/>
                <a:alpha val="7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Соединитель: изогнутый 65">
            <a:extLst>
              <a:ext uri="{FF2B5EF4-FFF2-40B4-BE49-F238E27FC236}">
                <a16:creationId xmlns:a16="http://schemas.microsoft.com/office/drawing/2014/main" id="{C2B4491F-423B-AFB1-3543-8F414EACF975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2948033" y="3764890"/>
            <a:ext cx="1031435" cy="569324"/>
          </a:xfrm>
          <a:prstGeom prst="curvedConnector3">
            <a:avLst>
              <a:gd name="adj1" fmla="val -86171"/>
            </a:avLst>
          </a:prstGeom>
          <a:ln w="44450" cmpd="dbl">
            <a:solidFill>
              <a:schemeClr val="tx2">
                <a:lumMod val="40000"/>
                <a:lumOff val="60000"/>
                <a:alpha val="78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0B9F7E02-72F4-A55F-2D9E-EC399A9CB284}"/>
              </a:ext>
            </a:extLst>
          </p:cNvPr>
          <p:cNvSpPr txBox="1"/>
          <p:nvPr/>
        </p:nvSpPr>
        <p:spPr>
          <a:xfrm>
            <a:off x="5947257" y="2011680"/>
            <a:ext cx="7168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 </a:t>
            </a:r>
            <a:r>
              <a:rPr lang="en-US" sz="2400" dirty="0">
                <a:ln w="15875">
                  <a:solidFill>
                    <a:schemeClr val="tx2">
                      <a:lumMod val="40000"/>
                      <a:lumOff val="60000"/>
                    </a:schemeClr>
                  </a:solidFill>
                </a:ln>
                <a:solidFill>
                  <a:schemeClr val="tx1">
                    <a:alpha val="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II</a:t>
            </a:r>
            <a:endParaRPr lang="ru-RU" sz="2400" dirty="0">
              <a:ln w="15875">
                <a:solidFill>
                  <a:schemeClr val="tx2">
                    <a:lumMod val="40000"/>
                    <a:lumOff val="60000"/>
                  </a:schemeClr>
                </a:solidFill>
              </a:ln>
              <a:solidFill>
                <a:schemeClr val="tx1">
                  <a:alpha val="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82" name="Блок-схема: узел 81">
            <a:extLst>
              <a:ext uri="{FF2B5EF4-FFF2-40B4-BE49-F238E27FC236}">
                <a16:creationId xmlns:a16="http://schemas.microsoft.com/office/drawing/2014/main" id="{E1EF297E-1ED2-D512-C8FA-9C880A3B06E0}"/>
              </a:ext>
            </a:extLst>
          </p:cNvPr>
          <p:cNvSpPr/>
          <p:nvPr/>
        </p:nvSpPr>
        <p:spPr>
          <a:xfrm>
            <a:off x="6023846" y="3694551"/>
            <a:ext cx="563710" cy="544459"/>
          </a:xfrm>
          <a:prstGeom prst="flowChartConnector">
            <a:avLst/>
          </a:prstGeom>
          <a:solidFill>
            <a:schemeClr val="accent1">
              <a:alpha val="0"/>
            </a:schemeClr>
          </a:solidFill>
          <a:ln w="127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812B2F80-609A-43A5-65F2-96ED3E3756BB}"/>
              </a:ext>
            </a:extLst>
          </p:cNvPr>
          <p:cNvSpPr txBox="1"/>
          <p:nvPr/>
        </p:nvSpPr>
        <p:spPr>
          <a:xfrm>
            <a:off x="6066796" y="3763391"/>
            <a:ext cx="58271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0" i="0" dirty="0">
                <a:ln w="15875">
                  <a:solidFill>
                    <a:schemeClr val="tx2">
                      <a:lumMod val="40000"/>
                      <a:lumOff val="60000"/>
                    </a:schemeClr>
                  </a:solidFill>
                </a:ln>
                <a:solidFill>
                  <a:schemeClr val="tx1">
                    <a:alpha val="0"/>
                  </a:schemeClr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IV</a:t>
            </a:r>
            <a:endParaRPr lang="ru-RU" sz="2000" dirty="0">
              <a:ln w="15875">
                <a:solidFill>
                  <a:schemeClr val="tx2">
                    <a:lumMod val="40000"/>
                    <a:lumOff val="60000"/>
                  </a:schemeClr>
                </a:solidFill>
              </a:ln>
              <a:solidFill>
                <a:schemeClr val="tx1">
                  <a:alpha val="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23490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Прямоугольник: скругленные углы 65">
            <a:extLst>
              <a:ext uri="{FF2B5EF4-FFF2-40B4-BE49-F238E27FC236}">
                <a16:creationId xmlns:a16="http://schemas.microsoft.com/office/drawing/2014/main" id="{170870EE-26BA-0001-98B4-4E54FC378985}"/>
              </a:ext>
            </a:extLst>
          </p:cNvPr>
          <p:cNvSpPr/>
          <p:nvPr/>
        </p:nvSpPr>
        <p:spPr>
          <a:xfrm>
            <a:off x="4856895" y="4146564"/>
            <a:ext cx="672998" cy="278871"/>
          </a:xfrm>
          <a:prstGeom prst="roundRect">
            <a:avLst/>
          </a:prstGeom>
          <a:solidFill>
            <a:schemeClr val="accent4">
              <a:lumMod val="40000"/>
              <a:lumOff val="60000"/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4" name="Прямоугольник: скругленные углы 63">
            <a:extLst>
              <a:ext uri="{FF2B5EF4-FFF2-40B4-BE49-F238E27FC236}">
                <a16:creationId xmlns:a16="http://schemas.microsoft.com/office/drawing/2014/main" id="{14483747-9DDB-B0F1-CA72-A796C7310EC3}"/>
              </a:ext>
            </a:extLst>
          </p:cNvPr>
          <p:cNvSpPr/>
          <p:nvPr/>
        </p:nvSpPr>
        <p:spPr>
          <a:xfrm>
            <a:off x="2139725" y="3732061"/>
            <a:ext cx="822933" cy="278871"/>
          </a:xfrm>
          <a:prstGeom prst="roundRect">
            <a:avLst/>
          </a:prstGeom>
          <a:solidFill>
            <a:schemeClr val="accent4">
              <a:lumMod val="40000"/>
              <a:lumOff val="60000"/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BF46AE59-70C4-8B18-E29F-D17E682AA36B}"/>
                  </a:ext>
                </a:extLst>
              </p:cNvPr>
              <p:cNvSpPr txBox="1"/>
              <p:nvPr/>
            </p:nvSpPr>
            <p:spPr>
              <a:xfrm>
                <a:off x="1178446" y="3699406"/>
                <a:ext cx="5354029" cy="307777"/>
              </a:xfrm>
              <a:prstGeom prst="rect">
                <a:avLst/>
              </a:prstGeom>
              <a:noFill/>
              <a:ln w="12700">
                <a:solidFill>
                  <a:schemeClr val="accent1">
                    <a:shade val="95000"/>
                    <a:satMod val="105000"/>
                  </a:schemeClr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ru-RU" sz="1400" dirty="0">
                    <a:latin typeface="Cascadia Code" panose="020B0609020000020004" pitchFamily="49" charset="0"/>
                    <a:cs typeface="Cascadia Code" panose="020B0609020000020004" pitchFamily="49" charset="0"/>
                  </a:rPr>
                  <a:t>2.Модуль</a:t>
                </a:r>
                <a14:m>
                  <m:oMath xmlns:m="http://schemas.openxmlformats.org/officeDocument/2006/math">
                    <m:r>
                      <a:rPr lang="en-US" sz="1400" b="0" i="0" smtClean="0">
                        <a:latin typeface="Cambria Math" panose="02040503050406030204" pitchFamily="18" charset="0"/>
                        <a:cs typeface="Cascadia Code" panose="020B0609020000020004" pitchFamily="49" charset="0"/>
                      </a:rPr>
                      <m:t> </m:t>
                    </m:r>
                    <m:d>
                      <m:dPr>
                        <m:begChr m:val="|"/>
                        <m:endChr m:val="|"/>
                        <m:ctrlPr>
                          <a:rPr lang="ru-RU" sz="1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Cascadia Code" panose="020B0609020000020004" pitchFamily="49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u-RU" sz="14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Cascadia Code" panose="020B0609020000020004" pitchFamily="49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Cascadia Code" panose="020B0609020000020004" pitchFamily="49" charset="0"/>
                              </a:rPr>
                              <m:t>z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Cascadia Code" panose="020B0609020000020004" pitchFamily="49" charset="0"/>
                              </a:rPr>
                              <m:t>n</m:t>
                            </m:r>
                          </m:sub>
                        </m:sSub>
                      </m:e>
                    </m:d>
                    <m:r>
                      <a:rPr lang="en-US" sz="1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Cascadia Code" panose="020B0609020000020004" pitchFamily="49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Cascadia Code" panose="020B0609020000020004" pitchFamily="49" charset="0"/>
                          </a:rPr>
                        </m:ctrlPr>
                      </m:dPr>
                      <m:e>
                        <m:bar>
                          <m:barPr>
                            <m:pos m:val="top"/>
                            <m:ctrlP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Cascadia Code" panose="020B0609020000020004" pitchFamily="49" charset="0"/>
                              </a:rPr>
                            </m:ctrlPr>
                          </m:barPr>
                          <m:e>
                            <m:sSub>
                              <m:sSubPr>
                                <m:ctrlPr>
                                  <a:rPr lang="en-US" sz="1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cs typeface="Cascadia Code" panose="020B0609020000020004" pitchFamily="49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1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cs typeface="Cascadia Code" panose="020B0609020000020004" pitchFamily="49" charset="0"/>
                                  </a:rPr>
                                  <m:t>z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1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cs typeface="Cascadia Code" panose="020B0609020000020004" pitchFamily="49" charset="0"/>
                                  </a:rPr>
                                  <m:t>n</m:t>
                                </m:r>
                              </m:sub>
                            </m:sSub>
                          </m:e>
                        </m:bar>
                      </m:e>
                    </m:d>
                  </m:oMath>
                </a14:m>
                <a:r>
                  <a:rPr lang="en-US" sz="1400" dirty="0"/>
                  <a:t> </a:t>
                </a:r>
                <a:r>
                  <a:rPr lang="ru-RU" sz="1400" dirty="0">
                    <a:latin typeface="Cascadia Code" panose="020B0609020000020004" pitchFamily="49" charset="0"/>
                    <a:cs typeface="Cascadia Code" panose="020B0609020000020004" pitchFamily="49" charset="0"/>
                  </a:rPr>
                  <a:t>останется таким же как и для</a:t>
                </a:r>
                <a:r>
                  <a:rPr lang="ru-RU" sz="1400" dirty="0"/>
                  <a:t> </a:t>
                </a: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BF46AE59-70C4-8B18-E29F-D17E682AA3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8446" y="3699406"/>
                <a:ext cx="5354029" cy="307777"/>
              </a:xfrm>
              <a:prstGeom prst="rect">
                <a:avLst/>
              </a:prstGeom>
              <a:blipFill>
                <a:blip r:embed="rId2"/>
                <a:stretch>
                  <a:fillRect l="-227" t="-1923" b="-17308"/>
                </a:stretch>
              </a:blipFill>
              <a:ln w="12700">
                <a:solidFill>
                  <a:schemeClr val="accent1">
                    <a:shade val="95000"/>
                    <a:satMod val="105000"/>
                  </a:schemeClr>
                </a:solidFill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Прямоугольник: скругленные углы 60">
            <a:extLst>
              <a:ext uri="{FF2B5EF4-FFF2-40B4-BE49-F238E27FC236}">
                <a16:creationId xmlns:a16="http://schemas.microsoft.com/office/drawing/2014/main" id="{3615B23A-2AF1-2002-87B5-8D200CA3666B}"/>
              </a:ext>
            </a:extLst>
          </p:cNvPr>
          <p:cNvSpPr/>
          <p:nvPr/>
        </p:nvSpPr>
        <p:spPr>
          <a:xfrm>
            <a:off x="6018815" y="3713675"/>
            <a:ext cx="234882" cy="278871"/>
          </a:xfrm>
          <a:prstGeom prst="roundRect">
            <a:avLst/>
          </a:prstGeom>
          <a:solidFill>
            <a:schemeClr val="accent4">
              <a:lumMod val="40000"/>
              <a:lumOff val="60000"/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62B3284E-59D1-40E0-C2DE-37B778A45CFD}"/>
                  </a:ext>
                </a:extLst>
              </p:cNvPr>
              <p:cNvSpPr txBox="1"/>
              <p:nvPr/>
            </p:nvSpPr>
            <p:spPr>
              <a:xfrm>
                <a:off x="5957431" y="3637851"/>
                <a:ext cx="35764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sz="1800" i="1" dirty="0" smtClean="0">
                          <a:solidFill>
                            <a:schemeClr val="accent2"/>
                          </a:solidFill>
                          <a:effectLst>
                            <a:outerShdw blurRad="50800" dist="50800" dir="5400000" algn="ctr" rotWithShape="0">
                              <a:schemeClr val="tx1">
                                <a:lumMod val="50000"/>
                                <a:lumOff val="50000"/>
                                <a:alpha val="66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ru-RU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62B3284E-59D1-40E0-C2DE-37B778A45C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7431" y="3637851"/>
                <a:ext cx="357649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Прямоугольник: скругленные углы 38">
            <a:extLst>
              <a:ext uri="{FF2B5EF4-FFF2-40B4-BE49-F238E27FC236}">
                <a16:creationId xmlns:a16="http://schemas.microsoft.com/office/drawing/2014/main" id="{9E45855C-1862-F74C-B118-B64E193195D6}"/>
              </a:ext>
            </a:extLst>
          </p:cNvPr>
          <p:cNvSpPr/>
          <p:nvPr/>
        </p:nvSpPr>
        <p:spPr>
          <a:xfrm>
            <a:off x="1660550" y="2559182"/>
            <a:ext cx="234882" cy="278871"/>
          </a:xfrm>
          <a:prstGeom prst="roundRect">
            <a:avLst/>
          </a:prstGeom>
          <a:solidFill>
            <a:schemeClr val="accent4">
              <a:lumMod val="40000"/>
              <a:lumOff val="60000"/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C0C6ADF-6E9C-A08D-96E5-EED52CDBF7B5}"/>
              </a:ext>
            </a:extLst>
          </p:cNvPr>
          <p:cNvSpPr txBox="1"/>
          <p:nvPr/>
        </p:nvSpPr>
        <p:spPr>
          <a:xfrm>
            <a:off x="1178446" y="1398303"/>
            <a:ext cx="561807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dirty="0">
                <a:latin typeface="Cascadia Code" panose="020B0609020000020004" pitchFamily="49" charset="0"/>
                <a:cs typeface="Cascadia Code" panose="020B0609020000020004" pitchFamily="49" charset="0"/>
              </a:rPr>
              <a:t>Свойство 1: Симметрия относительно вещественной оси</a:t>
            </a:r>
          </a:p>
        </p:txBody>
      </p:sp>
      <p:sp>
        <p:nvSpPr>
          <p:cNvPr id="15" name="Равнобедренный треугольник 14">
            <a:extLst>
              <a:ext uri="{FF2B5EF4-FFF2-40B4-BE49-F238E27FC236}">
                <a16:creationId xmlns:a16="http://schemas.microsoft.com/office/drawing/2014/main" id="{804472D6-DE23-DC0B-56FE-4068C987E8E7}"/>
              </a:ext>
            </a:extLst>
          </p:cNvPr>
          <p:cNvSpPr/>
          <p:nvPr/>
        </p:nvSpPr>
        <p:spPr>
          <a:xfrm rot="17121936">
            <a:off x="627729" y="1148887"/>
            <a:ext cx="1022814" cy="806611"/>
          </a:xfrm>
          <a:prstGeom prst="triangle">
            <a:avLst>
              <a:gd name="adj" fmla="val 60436"/>
            </a:avLst>
          </a:prstGeom>
          <a:solidFill>
            <a:srgbClr val="FAFFB9">
              <a:alpha val="59000"/>
            </a:srgbClr>
          </a:solidFill>
          <a:ln>
            <a:solidFill>
              <a:schemeClr val="accent1">
                <a:shade val="15000"/>
                <a:alpha val="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Блок-схема: узел 3">
            <a:extLst>
              <a:ext uri="{FF2B5EF4-FFF2-40B4-BE49-F238E27FC236}">
                <a16:creationId xmlns:a16="http://schemas.microsoft.com/office/drawing/2014/main" id="{D15BE7B2-9B96-B06E-7A43-E044FF4678F7}"/>
              </a:ext>
            </a:extLst>
          </p:cNvPr>
          <p:cNvSpPr/>
          <p:nvPr/>
        </p:nvSpPr>
        <p:spPr>
          <a:xfrm>
            <a:off x="614736" y="212590"/>
            <a:ext cx="563710" cy="544459"/>
          </a:xfrm>
          <a:prstGeom prst="flowChartConnector">
            <a:avLst/>
          </a:prstGeom>
          <a:solidFill>
            <a:schemeClr val="accent1">
              <a:alpha val="0"/>
            </a:schemeClr>
          </a:solidFill>
          <a:ln w="22225">
            <a:solidFill>
              <a:srgbClr val="F7964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183446-6DCA-6E0F-07DB-688D3B24D668}"/>
              </a:ext>
            </a:extLst>
          </p:cNvPr>
          <p:cNvSpPr txBox="1"/>
          <p:nvPr/>
        </p:nvSpPr>
        <p:spPr>
          <a:xfrm>
            <a:off x="712272" y="251428"/>
            <a:ext cx="370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n w="15875">
                  <a:solidFill>
                    <a:srgbClr val="F79646"/>
                  </a:solidFill>
                </a:ln>
                <a:solidFill>
                  <a:schemeClr val="tx1">
                    <a:alpha val="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</a:t>
            </a:r>
            <a:endParaRPr lang="ru-RU" sz="2400" dirty="0">
              <a:ln w="15875">
                <a:solidFill>
                  <a:srgbClr val="F79646"/>
                </a:solidFill>
              </a:ln>
              <a:solidFill>
                <a:schemeClr val="tx1">
                  <a:alpha val="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6" name="Хорда 5">
            <a:extLst>
              <a:ext uri="{FF2B5EF4-FFF2-40B4-BE49-F238E27FC236}">
                <a16:creationId xmlns:a16="http://schemas.microsoft.com/office/drawing/2014/main" id="{FE8CC5B6-1F31-6125-3C60-BB31CAD5FEB2}"/>
              </a:ext>
            </a:extLst>
          </p:cNvPr>
          <p:cNvSpPr/>
          <p:nvPr/>
        </p:nvSpPr>
        <p:spPr>
          <a:xfrm rot="21310311" flipV="1">
            <a:off x="742038" y="1190077"/>
            <a:ext cx="596679" cy="545774"/>
          </a:xfrm>
          <a:prstGeom prst="chord">
            <a:avLst/>
          </a:prstGeom>
          <a:solidFill>
            <a:srgbClr val="BCCFE6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cxnSp>
        <p:nvCxnSpPr>
          <p:cNvPr id="17" name="Соединитель: изогнутый 16">
            <a:extLst>
              <a:ext uri="{FF2B5EF4-FFF2-40B4-BE49-F238E27FC236}">
                <a16:creationId xmlns:a16="http://schemas.microsoft.com/office/drawing/2014/main" id="{AD0586A1-B91C-703C-7872-3BE36C5BC7A6}"/>
              </a:ext>
            </a:extLst>
          </p:cNvPr>
          <p:cNvCxnSpPr>
            <a:cxnSpLocks/>
          </p:cNvCxnSpPr>
          <p:nvPr/>
        </p:nvCxnSpPr>
        <p:spPr>
          <a:xfrm>
            <a:off x="416966" y="1046074"/>
            <a:ext cx="347052" cy="292608"/>
          </a:xfrm>
          <a:prstGeom prst="curvedConnector3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единительная линия 26">
            <a:extLst>
              <a:ext uri="{FF2B5EF4-FFF2-40B4-BE49-F238E27FC236}">
                <a16:creationId xmlns:a16="http://schemas.microsoft.com/office/drawing/2014/main" id="{9F94BC08-E984-10E0-4EBF-FC04E8E82DF5}"/>
              </a:ext>
            </a:extLst>
          </p:cNvPr>
          <p:cNvCxnSpPr>
            <a:cxnSpLocks/>
          </p:cNvCxnSpPr>
          <p:nvPr/>
        </p:nvCxnSpPr>
        <p:spPr>
          <a:xfrm>
            <a:off x="2545690" y="1706080"/>
            <a:ext cx="6283756" cy="0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4E922C96-DE49-03D6-FE8C-1BACD1E81921}"/>
                  </a:ext>
                </a:extLst>
              </p:cNvPr>
              <p:cNvSpPr txBox="1"/>
              <p:nvPr/>
            </p:nvSpPr>
            <p:spPr>
              <a:xfrm>
                <a:off x="3259748" y="2050432"/>
                <a:ext cx="1940563" cy="400110"/>
              </a:xfrm>
              <a:custGeom>
                <a:avLst/>
                <a:gdLst>
                  <a:gd name="connsiteX0" fmla="*/ 0 w 1940563"/>
                  <a:gd name="connsiteY0" fmla="*/ 0 h 400110"/>
                  <a:gd name="connsiteX1" fmla="*/ 465735 w 1940563"/>
                  <a:gd name="connsiteY1" fmla="*/ 0 h 400110"/>
                  <a:gd name="connsiteX2" fmla="*/ 892659 w 1940563"/>
                  <a:gd name="connsiteY2" fmla="*/ 0 h 400110"/>
                  <a:gd name="connsiteX3" fmla="*/ 1416611 w 1940563"/>
                  <a:gd name="connsiteY3" fmla="*/ 0 h 400110"/>
                  <a:gd name="connsiteX4" fmla="*/ 1940563 w 1940563"/>
                  <a:gd name="connsiteY4" fmla="*/ 0 h 400110"/>
                  <a:gd name="connsiteX5" fmla="*/ 1940563 w 1940563"/>
                  <a:gd name="connsiteY5" fmla="*/ 400110 h 400110"/>
                  <a:gd name="connsiteX6" fmla="*/ 1494234 w 1940563"/>
                  <a:gd name="connsiteY6" fmla="*/ 400110 h 400110"/>
                  <a:gd name="connsiteX7" fmla="*/ 1047904 w 1940563"/>
                  <a:gd name="connsiteY7" fmla="*/ 400110 h 400110"/>
                  <a:gd name="connsiteX8" fmla="*/ 523952 w 1940563"/>
                  <a:gd name="connsiteY8" fmla="*/ 400110 h 400110"/>
                  <a:gd name="connsiteX9" fmla="*/ 0 w 1940563"/>
                  <a:gd name="connsiteY9" fmla="*/ 400110 h 400110"/>
                  <a:gd name="connsiteX10" fmla="*/ 0 w 1940563"/>
                  <a:gd name="connsiteY10" fmla="*/ 0 h 4001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940563" h="400110" extrusionOk="0">
                    <a:moveTo>
                      <a:pt x="0" y="0"/>
                    </a:moveTo>
                    <a:cubicBezTo>
                      <a:pt x="128797" y="-44361"/>
                      <a:pt x="324467" y="379"/>
                      <a:pt x="465735" y="0"/>
                    </a:cubicBezTo>
                    <a:cubicBezTo>
                      <a:pt x="607004" y="-379"/>
                      <a:pt x="740444" y="44612"/>
                      <a:pt x="892659" y="0"/>
                    </a:cubicBezTo>
                    <a:cubicBezTo>
                      <a:pt x="1044874" y="-44612"/>
                      <a:pt x="1186924" y="2958"/>
                      <a:pt x="1416611" y="0"/>
                    </a:cubicBezTo>
                    <a:cubicBezTo>
                      <a:pt x="1646298" y="-2958"/>
                      <a:pt x="1776370" y="1192"/>
                      <a:pt x="1940563" y="0"/>
                    </a:cubicBezTo>
                    <a:cubicBezTo>
                      <a:pt x="1956184" y="88236"/>
                      <a:pt x="1898694" y="309932"/>
                      <a:pt x="1940563" y="400110"/>
                    </a:cubicBezTo>
                    <a:cubicBezTo>
                      <a:pt x="1732482" y="428199"/>
                      <a:pt x="1625607" y="382753"/>
                      <a:pt x="1494234" y="400110"/>
                    </a:cubicBezTo>
                    <a:cubicBezTo>
                      <a:pt x="1362861" y="417467"/>
                      <a:pt x="1217038" y="388101"/>
                      <a:pt x="1047904" y="400110"/>
                    </a:cubicBezTo>
                    <a:cubicBezTo>
                      <a:pt x="878770" y="412119"/>
                      <a:pt x="653939" y="389321"/>
                      <a:pt x="523952" y="400110"/>
                    </a:cubicBezTo>
                    <a:cubicBezTo>
                      <a:pt x="393965" y="410899"/>
                      <a:pt x="150755" y="352786"/>
                      <a:pt x="0" y="400110"/>
                    </a:cubicBezTo>
                    <a:cubicBezTo>
                      <a:pt x="-31704" y="228309"/>
                      <a:pt x="5986" y="145186"/>
                      <a:pt x="0" y="0"/>
                    </a:cubicBezTo>
                    <a:close/>
                  </a:path>
                </a:pathLst>
              </a:custGeom>
              <a:noFill/>
              <a:ln>
                <a:solidFill>
                  <a:schemeClr val="accent1">
                    <a:shade val="95000"/>
                    <a:satMod val="105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prstGeom prst="rect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l-PL" sz="2000" i="1" dirty="0" smtClean="0">
                              <a:effectLst>
                                <a:outerShdw blurRad="50800" dist="50800" dir="5400000" algn="ctr" rotWithShape="0">
                                  <a:schemeClr val="tx1">
                                    <a:lumMod val="50000"/>
                                    <a:lumOff val="50000"/>
                                    <a:alpha val="66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effectLst>
                                <a:outerShdw blurRad="50800" dist="50800" dir="5400000" algn="ctr" rotWithShape="0">
                                  <a:schemeClr val="tx1">
                                    <a:lumMod val="50000"/>
                                    <a:lumOff val="50000"/>
                                    <a:alpha val="66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000" b="0" i="1" dirty="0" smtClean="0">
                              <a:effectLst>
                                <a:outerShdw blurRad="50800" dist="50800" dir="5400000" algn="ctr" rotWithShape="0">
                                  <a:schemeClr val="tx1">
                                    <a:lumMod val="50000"/>
                                    <a:lumOff val="50000"/>
                                    <a:alpha val="66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000" b="0" i="1" dirty="0" smtClean="0">
                              <a:effectLst>
                                <a:outerShdw blurRad="50800" dist="50800" dir="5400000" algn="ctr" rotWithShape="0">
                                  <a:schemeClr val="tx1">
                                    <a:lumMod val="50000"/>
                                    <a:lumOff val="50000"/>
                                    <a:alpha val="66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pl-PL" sz="2000" i="1" dirty="0" smtClean="0">
                          <a:effectLst>
                            <a:outerShdw blurRad="50800" dist="50800" dir="5400000" algn="ctr" rotWithShape="0">
                              <a:schemeClr val="tx1">
                                <a:lumMod val="50000"/>
                                <a:lumOff val="50000"/>
                                <a:alpha val="66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 = </m:t>
                      </m:r>
                      <m:sSubSup>
                        <m:sSubSupPr>
                          <m:ctrlPr>
                            <a:rPr lang="pl-PL" sz="2000" i="1" dirty="0" smtClean="0">
                              <a:effectLst>
                                <a:outerShdw blurRad="50800" dist="50800" dir="5400000" algn="ctr" rotWithShape="0">
                                  <a:schemeClr val="tx1">
                                    <a:lumMod val="50000"/>
                                    <a:lumOff val="50000"/>
                                    <a:alpha val="66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dirty="0" smtClean="0">
                              <a:effectLst>
                                <a:outerShdw blurRad="50800" dist="50800" dir="5400000" algn="ctr" rotWithShape="0">
                                  <a:schemeClr val="tx1">
                                    <a:lumMod val="50000"/>
                                    <a:lumOff val="50000"/>
                                    <a:alpha val="66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000" b="0" i="1" dirty="0" smtClean="0">
                              <a:effectLst>
                                <a:outerShdw blurRad="50800" dist="50800" dir="5400000" algn="ctr" rotWithShape="0">
                                  <a:schemeClr val="tx1">
                                    <a:lumMod val="50000"/>
                                    <a:lumOff val="50000"/>
                                    <a:alpha val="66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US" sz="2000" b="0" i="1" dirty="0" smtClean="0">
                              <a:effectLst>
                                <a:outerShdw blurRad="50800" dist="50800" dir="5400000" algn="ctr" rotWithShape="0">
                                  <a:schemeClr val="tx1">
                                    <a:lumMod val="50000"/>
                                    <a:lumOff val="50000"/>
                                    <a:alpha val="66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pl-PL" sz="2000" i="1" dirty="0" smtClean="0">
                          <a:effectLst>
                            <a:outerShdw blurRad="50800" dist="50800" dir="5400000" algn="ctr" rotWithShape="0">
                              <a:schemeClr val="tx1">
                                <a:lumMod val="50000"/>
                                <a:lumOff val="50000"/>
                                <a:alpha val="66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pl-PL" sz="2000" i="1" dirty="0" smtClean="0">
                          <a:effectLst>
                            <a:outerShdw blurRad="50800" dist="50800" dir="5400000" algn="ctr" rotWithShape="0">
                              <a:schemeClr val="tx1">
                                <a:lumMod val="50000"/>
                                <a:lumOff val="50000"/>
                                <a:alpha val="66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4E922C96-DE49-03D6-FE8C-1BACD1E819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9748" y="2050432"/>
                <a:ext cx="1940563" cy="400110"/>
              </a:xfrm>
              <a:prstGeom prst="rect">
                <a:avLst/>
              </a:prstGeom>
              <a:blipFill>
                <a:blip r:embed="rId4"/>
                <a:stretch>
                  <a:fillRect r="-3395" b="-18919"/>
                </a:stretch>
              </a:blipFill>
              <a:ln>
                <a:solidFill>
                  <a:schemeClr val="accent1">
                    <a:shade val="95000"/>
                    <a:satMod val="105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1940563"/>
                          <a:gd name="connsiteY0" fmla="*/ 0 h 400110"/>
                          <a:gd name="connsiteX1" fmla="*/ 465735 w 1940563"/>
                          <a:gd name="connsiteY1" fmla="*/ 0 h 400110"/>
                          <a:gd name="connsiteX2" fmla="*/ 892659 w 1940563"/>
                          <a:gd name="connsiteY2" fmla="*/ 0 h 400110"/>
                          <a:gd name="connsiteX3" fmla="*/ 1416611 w 1940563"/>
                          <a:gd name="connsiteY3" fmla="*/ 0 h 400110"/>
                          <a:gd name="connsiteX4" fmla="*/ 1940563 w 1940563"/>
                          <a:gd name="connsiteY4" fmla="*/ 0 h 400110"/>
                          <a:gd name="connsiteX5" fmla="*/ 1940563 w 1940563"/>
                          <a:gd name="connsiteY5" fmla="*/ 400110 h 400110"/>
                          <a:gd name="connsiteX6" fmla="*/ 1494234 w 1940563"/>
                          <a:gd name="connsiteY6" fmla="*/ 400110 h 400110"/>
                          <a:gd name="connsiteX7" fmla="*/ 1047904 w 1940563"/>
                          <a:gd name="connsiteY7" fmla="*/ 400110 h 400110"/>
                          <a:gd name="connsiteX8" fmla="*/ 523952 w 1940563"/>
                          <a:gd name="connsiteY8" fmla="*/ 400110 h 400110"/>
                          <a:gd name="connsiteX9" fmla="*/ 0 w 1940563"/>
                          <a:gd name="connsiteY9" fmla="*/ 400110 h 400110"/>
                          <a:gd name="connsiteX10" fmla="*/ 0 w 1940563"/>
                          <a:gd name="connsiteY10" fmla="*/ 0 h 40011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</a:cxnLst>
                        <a:rect l="l" t="t" r="r" b="b"/>
                        <a:pathLst>
                          <a:path w="1940563" h="400110" extrusionOk="0">
                            <a:moveTo>
                              <a:pt x="0" y="0"/>
                            </a:moveTo>
                            <a:cubicBezTo>
                              <a:pt x="128797" y="-44361"/>
                              <a:pt x="324467" y="379"/>
                              <a:pt x="465735" y="0"/>
                            </a:cubicBezTo>
                            <a:cubicBezTo>
                              <a:pt x="607004" y="-379"/>
                              <a:pt x="740444" y="44612"/>
                              <a:pt x="892659" y="0"/>
                            </a:cubicBezTo>
                            <a:cubicBezTo>
                              <a:pt x="1044874" y="-44612"/>
                              <a:pt x="1186924" y="2958"/>
                              <a:pt x="1416611" y="0"/>
                            </a:cubicBezTo>
                            <a:cubicBezTo>
                              <a:pt x="1646298" y="-2958"/>
                              <a:pt x="1776370" y="1192"/>
                              <a:pt x="1940563" y="0"/>
                            </a:cubicBezTo>
                            <a:cubicBezTo>
                              <a:pt x="1956184" y="88236"/>
                              <a:pt x="1898694" y="309932"/>
                              <a:pt x="1940563" y="400110"/>
                            </a:cubicBezTo>
                            <a:cubicBezTo>
                              <a:pt x="1732482" y="428199"/>
                              <a:pt x="1625607" y="382753"/>
                              <a:pt x="1494234" y="400110"/>
                            </a:cubicBezTo>
                            <a:cubicBezTo>
                              <a:pt x="1362861" y="417467"/>
                              <a:pt x="1217038" y="388101"/>
                              <a:pt x="1047904" y="400110"/>
                            </a:cubicBezTo>
                            <a:cubicBezTo>
                              <a:pt x="878770" y="412119"/>
                              <a:pt x="653939" y="389321"/>
                              <a:pt x="523952" y="400110"/>
                            </a:cubicBezTo>
                            <a:cubicBezTo>
                              <a:pt x="393965" y="410899"/>
                              <a:pt x="150755" y="352786"/>
                              <a:pt x="0" y="400110"/>
                            </a:cubicBezTo>
                            <a:cubicBezTo>
                              <a:pt x="-31704" y="228309"/>
                              <a:pt x="5986" y="145186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>
            <a:extLst>
              <a:ext uri="{FF2B5EF4-FFF2-40B4-BE49-F238E27FC236}">
                <a16:creationId xmlns:a16="http://schemas.microsoft.com/office/drawing/2014/main" id="{70DE8405-5910-6D69-2BD9-A88891419F5C}"/>
              </a:ext>
            </a:extLst>
          </p:cNvPr>
          <p:cNvSpPr txBox="1"/>
          <p:nvPr/>
        </p:nvSpPr>
        <p:spPr>
          <a:xfrm>
            <a:off x="5376672" y="2096598"/>
            <a:ext cx="15800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latin typeface="Cascadia Code" panose="020B0609020000020004" pitchFamily="49" charset="0"/>
                <a:cs typeface="Cascadia Code" panose="020B0609020000020004" pitchFamily="49" charset="0"/>
              </a:rPr>
              <a:t>- ограничена</a:t>
            </a:r>
            <a:r>
              <a:rPr lang="en-US" sz="1400" dirty="0"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ru-RU" sz="1400" dirty="0"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endParaRPr lang="ru-RU" sz="12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40A69D3-5017-86C1-9929-2BD962E19CC9}"/>
              </a:ext>
            </a:extLst>
          </p:cNvPr>
          <p:cNvSpPr txBox="1"/>
          <p:nvPr/>
        </p:nvSpPr>
        <p:spPr>
          <a:xfrm>
            <a:off x="1068016" y="2125497"/>
            <a:ext cx="21771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dirty="0">
                <a:latin typeface="Cascadia Code" panose="020B0609020000020004" pitchFamily="49" charset="0"/>
                <a:cs typeface="Cascadia Code" panose="020B0609020000020004" pitchFamily="49" charset="0"/>
              </a:rPr>
              <a:t>Последовательность:</a:t>
            </a:r>
            <a:endParaRPr lang="ru-RU" sz="12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B9B5A14-CB78-9601-CB3E-E9E14BD9BC95}"/>
                  </a:ext>
                </a:extLst>
              </p:cNvPr>
              <p:cNvSpPr txBox="1"/>
              <p:nvPr/>
            </p:nvSpPr>
            <p:spPr>
              <a:xfrm>
                <a:off x="1599166" y="2483358"/>
                <a:ext cx="35764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sz="1800" i="1" dirty="0" smtClean="0">
                          <a:solidFill>
                            <a:schemeClr val="accent2"/>
                          </a:solidFill>
                          <a:effectLst>
                            <a:outerShdw blurRad="50800" dist="50800" dir="5400000" algn="ctr" rotWithShape="0">
                              <a:schemeClr val="tx1">
                                <a:lumMod val="50000"/>
                                <a:lumOff val="50000"/>
                                <a:alpha val="66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ru-RU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B9B5A14-CB78-9601-CB3E-E9E14BD9BC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9166" y="2483358"/>
                <a:ext cx="357649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CEDD8F84-BC88-529B-23F3-AEBEA421256B}"/>
                  </a:ext>
                </a:extLst>
              </p:cNvPr>
              <p:cNvSpPr txBox="1"/>
              <p:nvPr/>
            </p:nvSpPr>
            <p:spPr>
              <a:xfrm>
                <a:off x="1895432" y="2513951"/>
                <a:ext cx="3576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CEDD8F84-BC88-529B-23F3-AEBEA42125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5432" y="2513951"/>
                <a:ext cx="357649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TextBox 41">
            <a:extLst>
              <a:ext uri="{FF2B5EF4-FFF2-40B4-BE49-F238E27FC236}">
                <a16:creationId xmlns:a16="http://schemas.microsoft.com/office/drawing/2014/main" id="{3A65F0A5-3FD4-8CF9-34E4-BB356DC3171B}"/>
              </a:ext>
            </a:extLst>
          </p:cNvPr>
          <p:cNvSpPr txBox="1"/>
          <p:nvPr/>
        </p:nvSpPr>
        <p:spPr>
          <a:xfrm>
            <a:off x="1050929" y="2517689"/>
            <a:ext cx="6656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dirty="0">
                <a:latin typeface="Cascadia Code" panose="020B0609020000020004" pitchFamily="49" charset="0"/>
                <a:cs typeface="Cascadia Code" panose="020B0609020000020004" pitchFamily="49" charset="0"/>
              </a:rPr>
              <a:t>если</a:t>
            </a:r>
            <a:r>
              <a:rPr lang="ru-RU" sz="1800" dirty="0"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endParaRPr lang="ru-RU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18CB75C-D7CD-DEEC-B788-2D7A2A698FC5}"/>
              </a:ext>
            </a:extLst>
          </p:cNvPr>
          <p:cNvSpPr txBox="1"/>
          <p:nvPr/>
        </p:nvSpPr>
        <p:spPr>
          <a:xfrm>
            <a:off x="2135635" y="2559182"/>
            <a:ext cx="37165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dirty="0">
                <a:latin typeface="Cascadia Code" panose="020B0609020000020004" pitchFamily="49" charset="0"/>
                <a:cs typeface="Cascadia Code" panose="020B0609020000020004" pitchFamily="49" charset="0"/>
              </a:rPr>
              <a:t>множеству Мандельброта. Подставим </a:t>
            </a:r>
            <a:endParaRPr lang="ru-RU" sz="1400" dirty="0"/>
          </a:p>
        </p:txBody>
      </p:sp>
      <p:sp>
        <p:nvSpPr>
          <p:cNvPr id="45" name="Прямоугольник: скругленные углы 44">
            <a:extLst>
              <a:ext uri="{FF2B5EF4-FFF2-40B4-BE49-F238E27FC236}">
                <a16:creationId xmlns:a16="http://schemas.microsoft.com/office/drawing/2014/main" id="{A921E0F3-0F15-E84B-3C33-3DFADD3E3AAC}"/>
              </a:ext>
            </a:extLst>
          </p:cNvPr>
          <p:cNvSpPr/>
          <p:nvPr/>
        </p:nvSpPr>
        <p:spPr>
          <a:xfrm>
            <a:off x="5796098" y="2559015"/>
            <a:ext cx="234882" cy="278871"/>
          </a:xfrm>
          <a:prstGeom prst="roundRect">
            <a:avLst/>
          </a:prstGeom>
          <a:solidFill>
            <a:schemeClr val="accent4">
              <a:lumMod val="40000"/>
              <a:lumOff val="60000"/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9B4040F5-4CEF-2F18-2633-BD8EC2C8EDFB}"/>
                  </a:ext>
                </a:extLst>
              </p:cNvPr>
              <p:cNvSpPr txBox="1"/>
              <p:nvPr/>
            </p:nvSpPr>
            <p:spPr>
              <a:xfrm>
                <a:off x="5734714" y="2483191"/>
                <a:ext cx="35764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ru-RU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acc>
                    </m:oMath>
                  </m:oMathPara>
                </a14:m>
                <a:endParaRPr lang="ru-RU" i="1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9B4040F5-4CEF-2F18-2633-BD8EC2C8ED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4714" y="2483191"/>
                <a:ext cx="357649" cy="369332"/>
              </a:xfrm>
              <a:prstGeom prst="rect">
                <a:avLst/>
              </a:prstGeom>
              <a:blipFill>
                <a:blip r:embed="rId7"/>
                <a:stretch>
                  <a:fillRect r="-2413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TextBox 51">
            <a:extLst>
              <a:ext uri="{FF2B5EF4-FFF2-40B4-BE49-F238E27FC236}">
                <a16:creationId xmlns:a16="http://schemas.microsoft.com/office/drawing/2014/main" id="{77EAA60E-2271-BAE4-EE94-34CE814730EE}"/>
              </a:ext>
            </a:extLst>
          </p:cNvPr>
          <p:cNvSpPr txBox="1"/>
          <p:nvPr/>
        </p:nvSpPr>
        <p:spPr>
          <a:xfrm>
            <a:off x="1050929" y="2967698"/>
            <a:ext cx="272371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dirty="0">
                <a:latin typeface="Cascadia Code" panose="020B0609020000020004" pitchFamily="49" charset="0"/>
                <a:cs typeface="Cascadia Code" panose="020B0609020000020004" pitchFamily="49" charset="0"/>
              </a:rPr>
              <a:t>На каждом шаге итерации:</a:t>
            </a:r>
            <a:endParaRPr lang="ru-RU" sz="1400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F123EF2-AC90-DCD6-EC61-522808D9B744}"/>
              </a:ext>
            </a:extLst>
          </p:cNvPr>
          <p:cNvSpPr txBox="1"/>
          <p:nvPr/>
        </p:nvSpPr>
        <p:spPr>
          <a:xfrm>
            <a:off x="6030980" y="2538528"/>
            <a:ext cx="91686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dirty="0">
                <a:latin typeface="Cascadia Code" panose="020B0609020000020004" pitchFamily="49" charset="0"/>
                <a:cs typeface="Cascadia Code" panose="020B0609020000020004" pitchFamily="49" charset="0"/>
              </a:rPr>
              <a:t>вместо</a:t>
            </a:r>
            <a:endParaRPr lang="ru-RU" sz="1400" dirty="0"/>
          </a:p>
        </p:txBody>
      </p:sp>
      <p:sp>
        <p:nvSpPr>
          <p:cNvPr id="55" name="Прямоугольник: скругленные углы 54">
            <a:extLst>
              <a:ext uri="{FF2B5EF4-FFF2-40B4-BE49-F238E27FC236}">
                <a16:creationId xmlns:a16="http://schemas.microsoft.com/office/drawing/2014/main" id="{DE473164-D8B6-3EC8-5BEA-4D523D526559}"/>
              </a:ext>
            </a:extLst>
          </p:cNvPr>
          <p:cNvSpPr/>
          <p:nvPr/>
        </p:nvSpPr>
        <p:spPr>
          <a:xfrm>
            <a:off x="6839314" y="2559015"/>
            <a:ext cx="234882" cy="278871"/>
          </a:xfrm>
          <a:prstGeom prst="roundRect">
            <a:avLst/>
          </a:prstGeom>
          <a:solidFill>
            <a:schemeClr val="accent4">
              <a:lumMod val="40000"/>
              <a:lumOff val="60000"/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841BF90A-6737-05C4-431D-835EBCEEFED4}"/>
                  </a:ext>
                </a:extLst>
              </p:cNvPr>
              <p:cNvSpPr txBox="1"/>
              <p:nvPr/>
            </p:nvSpPr>
            <p:spPr>
              <a:xfrm>
                <a:off x="6777930" y="2483191"/>
                <a:ext cx="35764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sz="1800" i="1" dirty="0" smtClean="0">
                          <a:solidFill>
                            <a:schemeClr val="accent2"/>
                          </a:solidFill>
                          <a:effectLst>
                            <a:outerShdw blurRad="50800" dist="50800" dir="5400000" algn="ctr" rotWithShape="0">
                              <a:schemeClr val="tx1">
                                <a:lumMod val="50000"/>
                                <a:lumOff val="50000"/>
                                <a:alpha val="66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ru-RU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841BF90A-6737-05C4-431D-835EBCEEFE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7930" y="2483191"/>
                <a:ext cx="357649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TextBox 58">
            <a:extLst>
              <a:ext uri="{FF2B5EF4-FFF2-40B4-BE49-F238E27FC236}">
                <a16:creationId xmlns:a16="http://schemas.microsoft.com/office/drawing/2014/main" id="{C3775471-2D37-BE60-5339-7C083F146470}"/>
              </a:ext>
            </a:extLst>
          </p:cNvPr>
          <p:cNvSpPr txBox="1"/>
          <p:nvPr/>
        </p:nvSpPr>
        <p:spPr>
          <a:xfrm>
            <a:off x="1956815" y="3315262"/>
            <a:ext cx="4957809" cy="307777"/>
          </a:xfrm>
          <a:prstGeom prst="rect">
            <a:avLst/>
          </a:prstGeom>
          <a:noFill/>
          <a:ln w="12700">
            <a:solidFill>
              <a:schemeClr val="accent1">
                <a:shade val="95000"/>
                <a:satMod val="10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ru-RU" sz="1400" dirty="0">
                <a:latin typeface="Cascadia Code" panose="020B0609020000020004" pitchFamily="49" charset="0"/>
                <a:cs typeface="Cascadia Code" panose="020B0609020000020004" pitchFamily="49" charset="0"/>
              </a:rPr>
              <a:t>1.Комплексная сопряженность будет сохраняться</a:t>
            </a:r>
            <a:endParaRPr lang="ru-RU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FD405D61-E9C3-8243-9544-10E75614F0AC}"/>
                  </a:ext>
                </a:extLst>
              </p:cNvPr>
              <p:cNvSpPr txBox="1"/>
              <p:nvPr/>
            </p:nvSpPr>
            <p:spPr>
              <a:xfrm>
                <a:off x="2420933" y="4132288"/>
                <a:ext cx="4418381" cy="307777"/>
              </a:xfrm>
              <a:prstGeom prst="rect">
                <a:avLst/>
              </a:prstGeom>
              <a:noFill/>
              <a:ln w="15875">
                <a:solidFill>
                  <a:srgbClr val="F79646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ru-RU" sz="1400" dirty="0">
                    <a:latin typeface="Cascadia Code" panose="020B0609020000020004" pitchFamily="49" charset="0"/>
                    <a:cs typeface="Cascadia Code" panose="020B0609020000020004" pitchFamily="49" charset="0"/>
                  </a:rPr>
                  <a:t>Т.к начальное значение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4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Cascadia Code" panose="020B0609020000020004" pitchFamily="49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Cascadia Code" panose="020B0609020000020004" pitchFamily="49" charset="0"/>
                          </a:rPr>
                          <m:t>z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Cascadia Code" panose="020B0609020000020004" pitchFamily="49" charset="0"/>
                          </a:rPr>
                          <m:t>0</m:t>
                        </m:r>
                      </m:sub>
                    </m:sSub>
                    <m:r>
                      <a:rPr lang="en-US" sz="1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Cascadia Code" panose="020B0609020000020004" pitchFamily="49" charset="0"/>
                      </a:rPr>
                      <m:t>=0</m:t>
                    </m:r>
                  </m:oMath>
                </a14:m>
                <a:endParaRPr lang="ru-RU" sz="1400" dirty="0">
                  <a:latin typeface="Cascadia Code" panose="020B0609020000020004" pitchFamily="49" charset="0"/>
                  <a:cs typeface="Cascadia Code" panose="020B0609020000020004" pitchFamily="49" charset="0"/>
                </a:endParaRP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FD405D61-E9C3-8243-9544-10E75614F0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0933" y="4132288"/>
                <a:ext cx="4418381" cy="307777"/>
              </a:xfrm>
              <a:prstGeom prst="rect">
                <a:avLst/>
              </a:prstGeom>
              <a:blipFill>
                <a:blip r:embed="rId9"/>
                <a:stretch>
                  <a:fillRect l="-275" t="-1887" b="-15094"/>
                </a:stretch>
              </a:blipFill>
              <a:ln w="15875">
                <a:solidFill>
                  <a:srgbClr val="F79646"/>
                </a:solidFill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916027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Прямоугольник: скругленные углы 18">
            <a:extLst>
              <a:ext uri="{FF2B5EF4-FFF2-40B4-BE49-F238E27FC236}">
                <a16:creationId xmlns:a16="http://schemas.microsoft.com/office/drawing/2014/main" id="{2948C02E-E2C4-4F0E-196F-4A9553FD12A8}"/>
              </a:ext>
            </a:extLst>
          </p:cNvPr>
          <p:cNvSpPr/>
          <p:nvPr/>
        </p:nvSpPr>
        <p:spPr>
          <a:xfrm>
            <a:off x="2881394" y="2669910"/>
            <a:ext cx="234882" cy="278871"/>
          </a:xfrm>
          <a:prstGeom prst="roundRect">
            <a:avLst/>
          </a:prstGeom>
          <a:solidFill>
            <a:schemeClr val="accent4">
              <a:lumMod val="40000"/>
              <a:lumOff val="60000"/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Прямоугольник: скругленные углы 19">
            <a:extLst>
              <a:ext uri="{FF2B5EF4-FFF2-40B4-BE49-F238E27FC236}">
                <a16:creationId xmlns:a16="http://schemas.microsoft.com/office/drawing/2014/main" id="{C37095B3-A786-07CE-3D1B-75B8637A7149}"/>
              </a:ext>
            </a:extLst>
          </p:cNvPr>
          <p:cNvSpPr/>
          <p:nvPr/>
        </p:nvSpPr>
        <p:spPr>
          <a:xfrm>
            <a:off x="5570127" y="2161508"/>
            <a:ext cx="530750" cy="278871"/>
          </a:xfrm>
          <a:prstGeom prst="roundRect">
            <a:avLst/>
          </a:prstGeom>
          <a:solidFill>
            <a:schemeClr val="accent4">
              <a:lumMod val="40000"/>
              <a:lumOff val="60000"/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2637D93-0918-6F2E-BEC7-827509F693E9}"/>
                  </a:ext>
                </a:extLst>
              </p:cNvPr>
              <p:cNvSpPr txBox="1"/>
              <p:nvPr/>
            </p:nvSpPr>
            <p:spPr>
              <a:xfrm>
                <a:off x="1178446" y="1398303"/>
                <a:ext cx="5618077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ru-RU" sz="1400" dirty="0">
                    <a:latin typeface="Cascadia Code" panose="020B0609020000020004" pitchFamily="49" charset="0"/>
                    <a:cs typeface="Cascadia Code" panose="020B0609020000020004" pitchFamily="49" charset="0"/>
                  </a:rPr>
                  <a:t>Свойство </a:t>
                </a:r>
                <a:r>
                  <a:rPr lang="en-US" sz="1400" dirty="0">
                    <a:latin typeface="Cascadia Code" panose="020B0609020000020004" pitchFamily="49" charset="0"/>
                    <a:cs typeface="Cascadia Code" panose="020B0609020000020004" pitchFamily="49" charset="0"/>
                  </a:rPr>
                  <a:t>2</a:t>
                </a:r>
                <a:r>
                  <a:rPr lang="ru-RU" sz="1400" dirty="0">
                    <a:latin typeface="Cascadia Code" panose="020B0609020000020004" pitchFamily="49" charset="0"/>
                    <a:cs typeface="Cascadia Code" panose="020B0609020000020004" pitchFamily="49" charset="0"/>
                  </a:rPr>
                  <a:t>: Если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ru-RU" sz="1400" i="1" smtClean="0">
                            <a:latin typeface="Cambria Math" panose="02040503050406030204" pitchFamily="18" charset="0"/>
                            <a:cs typeface="Cascadia Code" panose="020B0609020000020004" pitchFamily="49" charset="0"/>
                          </a:rPr>
                        </m:ctrlPr>
                      </m:dPr>
                      <m:e>
                        <m:r>
                          <a:rPr lang="ru-RU" sz="1400" b="0" i="1" smtClean="0">
                            <a:latin typeface="Cambria Math" panose="02040503050406030204" pitchFamily="18" charset="0"/>
                            <a:cs typeface="Cascadia Code" panose="020B0609020000020004" pitchFamily="49" charset="0"/>
                          </a:rPr>
                          <m:t>с</m:t>
                        </m:r>
                      </m:e>
                    </m:d>
                    <m:r>
                      <a:rPr lang="en-US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scadia Code" panose="020B0609020000020004" pitchFamily="49" charset="0"/>
                      </a:rPr>
                      <m:t>&gt;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scadia Code" panose="020B0609020000020004" pitchFamily="49" charset="0"/>
                      </a:rPr>
                      <m:t>2</m:t>
                    </m:r>
                  </m:oMath>
                </a14:m>
                <a:r>
                  <a:rPr lang="en-US" sz="1400" dirty="0">
                    <a:latin typeface="Cascadia Code" panose="020B0609020000020004" pitchFamily="49" charset="0"/>
                    <a:cs typeface="Cascadia Code" panose="020B0609020000020004" pitchFamily="49" charset="0"/>
                  </a:rPr>
                  <a:t>,</a:t>
                </a:r>
                <a:r>
                  <a:rPr lang="ru-RU" sz="1400" dirty="0">
                    <a:latin typeface="Cascadia Code" panose="020B0609020000020004" pitchFamily="49" charset="0"/>
                    <a:cs typeface="Cascadia Code" panose="020B0609020000020004" pitchFamily="49" charset="0"/>
                  </a:rPr>
                  <a:t>то </a:t>
                </a:r>
                <a14:m>
                  <m:oMath xmlns:m="http://schemas.openxmlformats.org/officeDocument/2006/math">
                    <m:r>
                      <a:rPr lang="ru-RU" sz="1400" i="1">
                        <a:latin typeface="Cambria Math" panose="02040503050406030204" pitchFamily="18" charset="0"/>
                        <a:cs typeface="Cascadia Code" panose="020B0609020000020004" pitchFamily="49" charset="0"/>
                      </a:rPr>
                      <m:t>с</m:t>
                    </m:r>
                    <m:r>
                      <a:rPr lang="ru-RU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scadia Code" panose="020B0609020000020004" pitchFamily="49" charset="0"/>
                      </a:rPr>
                      <m:t>∉</m:t>
                    </m:r>
                  </m:oMath>
                </a14:m>
                <a:r>
                  <a:rPr lang="ru-RU" sz="1400" dirty="0">
                    <a:latin typeface="Cascadia Code" panose="020B0609020000020004" pitchFamily="49" charset="0"/>
                    <a:cs typeface="Cascadia Code" panose="020B0609020000020004" pitchFamily="49" charset="0"/>
                  </a:rPr>
                  <a:t> м-</a:t>
                </a:r>
                <a:r>
                  <a:rPr lang="ru-RU" sz="1400" dirty="0" err="1">
                    <a:latin typeface="Cascadia Code" panose="020B0609020000020004" pitchFamily="49" charset="0"/>
                    <a:cs typeface="Cascadia Code" panose="020B0609020000020004" pitchFamily="49" charset="0"/>
                  </a:rPr>
                  <a:t>ву</a:t>
                </a:r>
                <a:r>
                  <a:rPr lang="ru-RU" sz="1400" dirty="0">
                    <a:latin typeface="Cascadia Code" panose="020B0609020000020004" pitchFamily="49" charset="0"/>
                    <a:cs typeface="Cascadia Code" panose="020B0609020000020004" pitchFamily="49" charset="0"/>
                  </a:rPr>
                  <a:t> Мандельброта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2637D93-0918-6F2E-BEC7-827509F693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8446" y="1398303"/>
                <a:ext cx="5618077" cy="307777"/>
              </a:xfrm>
              <a:prstGeom prst="rect">
                <a:avLst/>
              </a:prstGeom>
              <a:blipFill>
                <a:blip r:embed="rId2"/>
                <a:stretch>
                  <a:fillRect l="-325" t="-1961" b="-1960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Равнобедренный треугольник 8">
            <a:extLst>
              <a:ext uri="{FF2B5EF4-FFF2-40B4-BE49-F238E27FC236}">
                <a16:creationId xmlns:a16="http://schemas.microsoft.com/office/drawing/2014/main" id="{B62B7E20-3DAA-1275-7DFD-3D2FC43C457E}"/>
              </a:ext>
            </a:extLst>
          </p:cNvPr>
          <p:cNvSpPr/>
          <p:nvPr/>
        </p:nvSpPr>
        <p:spPr>
          <a:xfrm rot="17121936">
            <a:off x="627729" y="1148887"/>
            <a:ext cx="1022814" cy="806611"/>
          </a:xfrm>
          <a:prstGeom prst="triangle">
            <a:avLst>
              <a:gd name="adj" fmla="val 60436"/>
            </a:avLst>
          </a:prstGeom>
          <a:solidFill>
            <a:srgbClr val="FAFFB9">
              <a:alpha val="59000"/>
            </a:srgbClr>
          </a:solidFill>
          <a:ln>
            <a:solidFill>
              <a:schemeClr val="accent1">
                <a:shade val="15000"/>
                <a:alpha val="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Хорда 9">
            <a:extLst>
              <a:ext uri="{FF2B5EF4-FFF2-40B4-BE49-F238E27FC236}">
                <a16:creationId xmlns:a16="http://schemas.microsoft.com/office/drawing/2014/main" id="{94ECBFFA-DBBA-09CD-BA6A-21C47C32B393}"/>
              </a:ext>
            </a:extLst>
          </p:cNvPr>
          <p:cNvSpPr/>
          <p:nvPr/>
        </p:nvSpPr>
        <p:spPr>
          <a:xfrm rot="21310311" flipV="1">
            <a:off x="742038" y="1190077"/>
            <a:ext cx="596679" cy="545774"/>
          </a:xfrm>
          <a:prstGeom prst="chord">
            <a:avLst/>
          </a:prstGeom>
          <a:solidFill>
            <a:srgbClr val="BCCFE6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cxnSp>
        <p:nvCxnSpPr>
          <p:cNvPr id="11" name="Соединитель: изогнутый 10">
            <a:extLst>
              <a:ext uri="{FF2B5EF4-FFF2-40B4-BE49-F238E27FC236}">
                <a16:creationId xmlns:a16="http://schemas.microsoft.com/office/drawing/2014/main" id="{C1F7B571-94CF-08A2-AD7B-DB29C937778C}"/>
              </a:ext>
            </a:extLst>
          </p:cNvPr>
          <p:cNvCxnSpPr>
            <a:cxnSpLocks/>
          </p:cNvCxnSpPr>
          <p:nvPr/>
        </p:nvCxnSpPr>
        <p:spPr>
          <a:xfrm>
            <a:off x="416966" y="1046074"/>
            <a:ext cx="347052" cy="292608"/>
          </a:xfrm>
          <a:prstGeom prst="curvedConnector3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64759B01-CDAA-241B-3BF6-C619A942FB5A}"/>
              </a:ext>
            </a:extLst>
          </p:cNvPr>
          <p:cNvCxnSpPr>
            <a:cxnSpLocks/>
          </p:cNvCxnSpPr>
          <p:nvPr/>
        </p:nvCxnSpPr>
        <p:spPr>
          <a:xfrm>
            <a:off x="2545690" y="1706080"/>
            <a:ext cx="6283756" cy="0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Блок-схема: узел 12">
            <a:extLst>
              <a:ext uri="{FF2B5EF4-FFF2-40B4-BE49-F238E27FC236}">
                <a16:creationId xmlns:a16="http://schemas.microsoft.com/office/drawing/2014/main" id="{53667908-5168-EC74-D3D1-937AE9079525}"/>
              </a:ext>
            </a:extLst>
          </p:cNvPr>
          <p:cNvSpPr/>
          <p:nvPr/>
        </p:nvSpPr>
        <p:spPr>
          <a:xfrm>
            <a:off x="614736" y="212590"/>
            <a:ext cx="563710" cy="544459"/>
          </a:xfrm>
          <a:prstGeom prst="flowChartConnector">
            <a:avLst/>
          </a:prstGeom>
          <a:solidFill>
            <a:schemeClr val="accent1">
              <a:alpha val="0"/>
            </a:schemeClr>
          </a:solidFill>
          <a:ln w="22225">
            <a:solidFill>
              <a:srgbClr val="F7964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2CD0CD6-12C0-EA28-3236-73AE76A9BCB5}"/>
              </a:ext>
            </a:extLst>
          </p:cNvPr>
          <p:cNvSpPr txBox="1"/>
          <p:nvPr/>
        </p:nvSpPr>
        <p:spPr>
          <a:xfrm>
            <a:off x="712272" y="251428"/>
            <a:ext cx="370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n w="15875">
                  <a:solidFill>
                    <a:srgbClr val="F79646"/>
                  </a:solidFill>
                </a:ln>
                <a:solidFill>
                  <a:schemeClr val="tx1">
                    <a:alpha val="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</a:t>
            </a:r>
            <a:endParaRPr lang="ru-RU" sz="2400" dirty="0">
              <a:ln w="15875">
                <a:solidFill>
                  <a:srgbClr val="F79646"/>
                </a:solidFill>
              </a:ln>
              <a:solidFill>
                <a:schemeClr val="tx1">
                  <a:alpha val="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88AB12B-02C4-8A5B-D6E6-D1F5297E6DAD}"/>
                  </a:ext>
                </a:extLst>
              </p:cNvPr>
              <p:cNvSpPr txBox="1"/>
              <p:nvPr/>
            </p:nvSpPr>
            <p:spPr>
              <a:xfrm>
                <a:off x="3259748" y="2050432"/>
                <a:ext cx="1940563" cy="400110"/>
              </a:xfrm>
              <a:custGeom>
                <a:avLst/>
                <a:gdLst>
                  <a:gd name="connsiteX0" fmla="*/ 0 w 1940563"/>
                  <a:gd name="connsiteY0" fmla="*/ 0 h 400110"/>
                  <a:gd name="connsiteX1" fmla="*/ 465735 w 1940563"/>
                  <a:gd name="connsiteY1" fmla="*/ 0 h 400110"/>
                  <a:gd name="connsiteX2" fmla="*/ 892659 w 1940563"/>
                  <a:gd name="connsiteY2" fmla="*/ 0 h 400110"/>
                  <a:gd name="connsiteX3" fmla="*/ 1416611 w 1940563"/>
                  <a:gd name="connsiteY3" fmla="*/ 0 h 400110"/>
                  <a:gd name="connsiteX4" fmla="*/ 1940563 w 1940563"/>
                  <a:gd name="connsiteY4" fmla="*/ 0 h 400110"/>
                  <a:gd name="connsiteX5" fmla="*/ 1940563 w 1940563"/>
                  <a:gd name="connsiteY5" fmla="*/ 400110 h 400110"/>
                  <a:gd name="connsiteX6" fmla="*/ 1494234 w 1940563"/>
                  <a:gd name="connsiteY6" fmla="*/ 400110 h 400110"/>
                  <a:gd name="connsiteX7" fmla="*/ 1047904 w 1940563"/>
                  <a:gd name="connsiteY7" fmla="*/ 400110 h 400110"/>
                  <a:gd name="connsiteX8" fmla="*/ 523952 w 1940563"/>
                  <a:gd name="connsiteY8" fmla="*/ 400110 h 400110"/>
                  <a:gd name="connsiteX9" fmla="*/ 0 w 1940563"/>
                  <a:gd name="connsiteY9" fmla="*/ 400110 h 400110"/>
                  <a:gd name="connsiteX10" fmla="*/ 0 w 1940563"/>
                  <a:gd name="connsiteY10" fmla="*/ 0 h 4001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940563" h="400110" extrusionOk="0">
                    <a:moveTo>
                      <a:pt x="0" y="0"/>
                    </a:moveTo>
                    <a:cubicBezTo>
                      <a:pt x="128797" y="-44361"/>
                      <a:pt x="324467" y="379"/>
                      <a:pt x="465735" y="0"/>
                    </a:cubicBezTo>
                    <a:cubicBezTo>
                      <a:pt x="607004" y="-379"/>
                      <a:pt x="740444" y="44612"/>
                      <a:pt x="892659" y="0"/>
                    </a:cubicBezTo>
                    <a:cubicBezTo>
                      <a:pt x="1044874" y="-44612"/>
                      <a:pt x="1186924" y="2958"/>
                      <a:pt x="1416611" y="0"/>
                    </a:cubicBezTo>
                    <a:cubicBezTo>
                      <a:pt x="1646298" y="-2958"/>
                      <a:pt x="1776370" y="1192"/>
                      <a:pt x="1940563" y="0"/>
                    </a:cubicBezTo>
                    <a:cubicBezTo>
                      <a:pt x="1956184" y="88236"/>
                      <a:pt x="1898694" y="309932"/>
                      <a:pt x="1940563" y="400110"/>
                    </a:cubicBezTo>
                    <a:cubicBezTo>
                      <a:pt x="1732482" y="428199"/>
                      <a:pt x="1625607" y="382753"/>
                      <a:pt x="1494234" y="400110"/>
                    </a:cubicBezTo>
                    <a:cubicBezTo>
                      <a:pt x="1362861" y="417467"/>
                      <a:pt x="1217038" y="388101"/>
                      <a:pt x="1047904" y="400110"/>
                    </a:cubicBezTo>
                    <a:cubicBezTo>
                      <a:pt x="878770" y="412119"/>
                      <a:pt x="653939" y="389321"/>
                      <a:pt x="523952" y="400110"/>
                    </a:cubicBezTo>
                    <a:cubicBezTo>
                      <a:pt x="393965" y="410899"/>
                      <a:pt x="150755" y="352786"/>
                      <a:pt x="0" y="400110"/>
                    </a:cubicBezTo>
                    <a:cubicBezTo>
                      <a:pt x="-31704" y="228309"/>
                      <a:pt x="5986" y="145186"/>
                      <a:pt x="0" y="0"/>
                    </a:cubicBezTo>
                    <a:close/>
                  </a:path>
                </a:pathLst>
              </a:custGeom>
              <a:noFill/>
              <a:ln>
                <a:solidFill>
                  <a:schemeClr val="accent1">
                    <a:shade val="95000"/>
                    <a:satMod val="105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prstGeom prst="rect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l-PL" sz="2000" i="1" dirty="0" smtClean="0">
                              <a:effectLst>
                                <a:outerShdw blurRad="50800" dist="50800" dir="5400000" algn="ctr" rotWithShape="0">
                                  <a:schemeClr val="tx1">
                                    <a:lumMod val="50000"/>
                                    <a:lumOff val="50000"/>
                                    <a:alpha val="66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effectLst>
                                <a:outerShdw blurRad="50800" dist="50800" dir="5400000" algn="ctr" rotWithShape="0">
                                  <a:schemeClr val="tx1">
                                    <a:lumMod val="50000"/>
                                    <a:lumOff val="50000"/>
                                    <a:alpha val="66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000" b="0" i="1" dirty="0" smtClean="0">
                              <a:effectLst>
                                <a:outerShdw blurRad="50800" dist="50800" dir="5400000" algn="ctr" rotWithShape="0">
                                  <a:schemeClr val="tx1">
                                    <a:lumMod val="50000"/>
                                    <a:lumOff val="50000"/>
                                    <a:alpha val="66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000" b="0" i="1" dirty="0" smtClean="0">
                              <a:effectLst>
                                <a:outerShdw blurRad="50800" dist="50800" dir="5400000" algn="ctr" rotWithShape="0">
                                  <a:schemeClr val="tx1">
                                    <a:lumMod val="50000"/>
                                    <a:lumOff val="50000"/>
                                    <a:alpha val="66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pl-PL" sz="2000" i="1" dirty="0" smtClean="0">
                          <a:effectLst>
                            <a:outerShdw blurRad="50800" dist="50800" dir="5400000" algn="ctr" rotWithShape="0">
                              <a:schemeClr val="tx1">
                                <a:lumMod val="50000"/>
                                <a:lumOff val="50000"/>
                                <a:alpha val="66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 = </m:t>
                      </m:r>
                      <m:sSubSup>
                        <m:sSubSupPr>
                          <m:ctrlPr>
                            <a:rPr lang="pl-PL" sz="2000" i="1" dirty="0" smtClean="0">
                              <a:effectLst>
                                <a:outerShdw blurRad="50800" dist="50800" dir="5400000" algn="ctr" rotWithShape="0">
                                  <a:schemeClr val="tx1">
                                    <a:lumMod val="50000"/>
                                    <a:lumOff val="50000"/>
                                    <a:alpha val="66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dirty="0" smtClean="0">
                              <a:effectLst>
                                <a:outerShdw blurRad="50800" dist="50800" dir="5400000" algn="ctr" rotWithShape="0">
                                  <a:schemeClr val="tx1">
                                    <a:lumMod val="50000"/>
                                    <a:lumOff val="50000"/>
                                    <a:alpha val="66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000" b="0" i="1" dirty="0" smtClean="0">
                              <a:effectLst>
                                <a:outerShdw blurRad="50800" dist="50800" dir="5400000" algn="ctr" rotWithShape="0">
                                  <a:schemeClr val="tx1">
                                    <a:lumMod val="50000"/>
                                    <a:lumOff val="50000"/>
                                    <a:alpha val="66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US" sz="2000" b="0" i="1" dirty="0" smtClean="0">
                              <a:effectLst>
                                <a:outerShdw blurRad="50800" dist="50800" dir="5400000" algn="ctr" rotWithShape="0">
                                  <a:schemeClr val="tx1">
                                    <a:lumMod val="50000"/>
                                    <a:lumOff val="50000"/>
                                    <a:alpha val="66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pl-PL" sz="2000" i="1" dirty="0" smtClean="0">
                          <a:effectLst>
                            <a:outerShdw blurRad="50800" dist="50800" dir="5400000" algn="ctr" rotWithShape="0">
                              <a:schemeClr val="tx1">
                                <a:lumMod val="50000"/>
                                <a:lumOff val="50000"/>
                                <a:alpha val="66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pl-PL" sz="2000" i="1" dirty="0" smtClean="0">
                          <a:effectLst>
                            <a:outerShdw blurRad="50800" dist="50800" dir="5400000" algn="ctr" rotWithShape="0">
                              <a:schemeClr val="tx1">
                                <a:lumMod val="50000"/>
                                <a:lumOff val="50000"/>
                                <a:alpha val="66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88AB12B-02C4-8A5B-D6E6-D1F5297E6D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9748" y="2050432"/>
                <a:ext cx="1940563" cy="400110"/>
              </a:xfrm>
              <a:prstGeom prst="rect">
                <a:avLst/>
              </a:prstGeom>
              <a:blipFill>
                <a:blip r:embed="rId3"/>
                <a:stretch>
                  <a:fillRect r="-3395" b="-18919"/>
                </a:stretch>
              </a:blipFill>
              <a:ln>
                <a:solidFill>
                  <a:schemeClr val="accent1">
                    <a:shade val="95000"/>
                    <a:satMod val="105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1940563"/>
                          <a:gd name="connsiteY0" fmla="*/ 0 h 400110"/>
                          <a:gd name="connsiteX1" fmla="*/ 465735 w 1940563"/>
                          <a:gd name="connsiteY1" fmla="*/ 0 h 400110"/>
                          <a:gd name="connsiteX2" fmla="*/ 892659 w 1940563"/>
                          <a:gd name="connsiteY2" fmla="*/ 0 h 400110"/>
                          <a:gd name="connsiteX3" fmla="*/ 1416611 w 1940563"/>
                          <a:gd name="connsiteY3" fmla="*/ 0 h 400110"/>
                          <a:gd name="connsiteX4" fmla="*/ 1940563 w 1940563"/>
                          <a:gd name="connsiteY4" fmla="*/ 0 h 400110"/>
                          <a:gd name="connsiteX5" fmla="*/ 1940563 w 1940563"/>
                          <a:gd name="connsiteY5" fmla="*/ 400110 h 400110"/>
                          <a:gd name="connsiteX6" fmla="*/ 1494234 w 1940563"/>
                          <a:gd name="connsiteY6" fmla="*/ 400110 h 400110"/>
                          <a:gd name="connsiteX7" fmla="*/ 1047904 w 1940563"/>
                          <a:gd name="connsiteY7" fmla="*/ 400110 h 400110"/>
                          <a:gd name="connsiteX8" fmla="*/ 523952 w 1940563"/>
                          <a:gd name="connsiteY8" fmla="*/ 400110 h 400110"/>
                          <a:gd name="connsiteX9" fmla="*/ 0 w 1940563"/>
                          <a:gd name="connsiteY9" fmla="*/ 400110 h 400110"/>
                          <a:gd name="connsiteX10" fmla="*/ 0 w 1940563"/>
                          <a:gd name="connsiteY10" fmla="*/ 0 h 40011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</a:cxnLst>
                        <a:rect l="l" t="t" r="r" b="b"/>
                        <a:pathLst>
                          <a:path w="1940563" h="400110" extrusionOk="0">
                            <a:moveTo>
                              <a:pt x="0" y="0"/>
                            </a:moveTo>
                            <a:cubicBezTo>
                              <a:pt x="128797" y="-44361"/>
                              <a:pt x="324467" y="379"/>
                              <a:pt x="465735" y="0"/>
                            </a:cubicBezTo>
                            <a:cubicBezTo>
                              <a:pt x="607004" y="-379"/>
                              <a:pt x="740444" y="44612"/>
                              <a:pt x="892659" y="0"/>
                            </a:cubicBezTo>
                            <a:cubicBezTo>
                              <a:pt x="1044874" y="-44612"/>
                              <a:pt x="1186924" y="2958"/>
                              <a:pt x="1416611" y="0"/>
                            </a:cubicBezTo>
                            <a:cubicBezTo>
                              <a:pt x="1646298" y="-2958"/>
                              <a:pt x="1776370" y="1192"/>
                              <a:pt x="1940563" y="0"/>
                            </a:cubicBezTo>
                            <a:cubicBezTo>
                              <a:pt x="1956184" y="88236"/>
                              <a:pt x="1898694" y="309932"/>
                              <a:pt x="1940563" y="400110"/>
                            </a:cubicBezTo>
                            <a:cubicBezTo>
                              <a:pt x="1732482" y="428199"/>
                              <a:pt x="1625607" y="382753"/>
                              <a:pt x="1494234" y="400110"/>
                            </a:cubicBezTo>
                            <a:cubicBezTo>
                              <a:pt x="1362861" y="417467"/>
                              <a:pt x="1217038" y="388101"/>
                              <a:pt x="1047904" y="400110"/>
                            </a:cubicBezTo>
                            <a:cubicBezTo>
                              <a:pt x="878770" y="412119"/>
                              <a:pt x="653939" y="389321"/>
                              <a:pt x="523952" y="400110"/>
                            </a:cubicBezTo>
                            <a:cubicBezTo>
                              <a:pt x="393965" y="410899"/>
                              <a:pt x="150755" y="352786"/>
                              <a:pt x="0" y="400110"/>
                            </a:cubicBezTo>
                            <a:cubicBezTo>
                              <a:pt x="-31704" y="228309"/>
                              <a:pt x="5986" y="145186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467891D9-B093-C0F4-302F-A5D47AA022D3}"/>
              </a:ext>
            </a:extLst>
          </p:cNvPr>
          <p:cNvSpPr txBox="1"/>
          <p:nvPr/>
        </p:nvSpPr>
        <p:spPr>
          <a:xfrm>
            <a:off x="1883663" y="2142765"/>
            <a:ext cx="13240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dirty="0">
                <a:latin typeface="Cascadia Code" panose="020B0609020000020004" pitchFamily="49" charset="0"/>
                <a:cs typeface="Cascadia Code" panose="020B0609020000020004" pitchFamily="49" charset="0"/>
              </a:rPr>
              <a:t>Поскольку:</a:t>
            </a:r>
            <a:endParaRPr lang="ru-RU" sz="12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97B166A-F253-5642-1314-0238F1C48B93}"/>
                  </a:ext>
                </a:extLst>
              </p:cNvPr>
              <p:cNvSpPr txBox="1"/>
              <p:nvPr/>
            </p:nvSpPr>
            <p:spPr>
              <a:xfrm>
                <a:off x="5285262" y="2142764"/>
                <a:ext cx="1324054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ru-RU" sz="1400" dirty="0">
                    <a:latin typeface="Cascadia Code" panose="020B0609020000020004" pitchFamily="49" charset="0"/>
                    <a:cs typeface="Cascadia Code" panose="020B0609020000020004" pitchFamily="49" charset="0"/>
                  </a:rPr>
                  <a:t>и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ru-RU" sz="12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Cascadia Code" panose="020B0609020000020004" pitchFamily="49" charset="0"/>
                          </a:rPr>
                        </m:ctrlPr>
                      </m:dPr>
                      <m:e>
                        <m:r>
                          <a:rPr lang="ru-RU" sz="1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Cascadia Code" panose="020B0609020000020004" pitchFamily="49" charset="0"/>
                          </a:rPr>
                          <m:t>с</m:t>
                        </m:r>
                      </m:e>
                    </m:d>
                    <m:r>
                      <a:rPr lang="en-US" sz="1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scadia Code" panose="020B0609020000020004" pitchFamily="49" charset="0"/>
                      </a:rPr>
                      <m:t>&gt;2</m:t>
                    </m:r>
                  </m:oMath>
                </a14:m>
                <a:r>
                  <a:rPr lang="ru-RU" sz="1200" dirty="0">
                    <a:latin typeface="Cascadia Code" panose="020B0609020000020004" pitchFamily="49" charset="0"/>
                    <a:cs typeface="Cascadia Code" panose="020B0609020000020004" pitchFamily="49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97B166A-F253-5642-1314-0238F1C48B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5262" y="2142764"/>
                <a:ext cx="1324054" cy="307777"/>
              </a:xfrm>
              <a:prstGeom prst="rect">
                <a:avLst/>
              </a:prstGeom>
              <a:blipFill>
                <a:blip r:embed="rId4"/>
                <a:stretch>
                  <a:fillRect l="-1382" t="-4000" b="-20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4A35BBF-67D8-2C8B-E265-BD8CE5DBB774}"/>
                  </a:ext>
                </a:extLst>
              </p:cNvPr>
              <p:cNvSpPr txBox="1"/>
              <p:nvPr/>
            </p:nvSpPr>
            <p:spPr>
              <a:xfrm>
                <a:off x="1883662" y="2641004"/>
                <a:ext cx="601675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1400" dirty="0">
                    <a:latin typeface="Cascadia Code" panose="020B0609020000020004" pitchFamily="49" charset="0"/>
                    <a:cs typeface="Cascadia Code" panose="020B0609020000020004" pitchFamily="49" charset="0"/>
                  </a:rPr>
                  <a:t>Значения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4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Cascadia Code" panose="020B0609020000020004" pitchFamily="49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Cascadia Code" panose="020B0609020000020004" pitchFamily="49" charset="0"/>
                          </a:rPr>
                          <m:t>z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Cascadia Code" panose="020B0609020000020004" pitchFamily="49" charset="0"/>
                          </a:rPr>
                          <m:t>n</m:t>
                        </m:r>
                      </m:sub>
                    </m:sSub>
                  </m:oMath>
                </a14:m>
                <a:r>
                  <a:rPr lang="en-US" sz="1400" dirty="0">
                    <a:latin typeface="Cascadia Code" panose="020B0609020000020004" pitchFamily="49" charset="0"/>
                    <a:cs typeface="Cascadia Code" panose="020B0609020000020004" pitchFamily="49" charset="0"/>
                  </a:rPr>
                  <a:t> </a:t>
                </a:r>
                <a:r>
                  <a:rPr lang="ru-RU" sz="1400" dirty="0">
                    <a:latin typeface="Cascadia Code" panose="020B0609020000020004" pitchFamily="49" charset="0"/>
                    <a:cs typeface="Cascadia Code" panose="020B0609020000020004" pitchFamily="49" charset="0"/>
                  </a:rPr>
                  <a:t>со временем при достаточно больших итерациях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4A35BBF-67D8-2C8B-E265-BD8CE5DBB7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3662" y="2641004"/>
                <a:ext cx="6016753" cy="307777"/>
              </a:xfrm>
              <a:prstGeom prst="rect">
                <a:avLst/>
              </a:prstGeom>
              <a:blipFill>
                <a:blip r:embed="rId5"/>
                <a:stretch>
                  <a:fillRect l="-304" t="-3922" r="-1925" b="-1960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0DFBDC19-DE41-BAF8-8962-47F9F7E67103}"/>
              </a:ext>
            </a:extLst>
          </p:cNvPr>
          <p:cNvSpPr txBox="1"/>
          <p:nvPr/>
        </p:nvSpPr>
        <p:spPr>
          <a:xfrm>
            <a:off x="1883662" y="3077688"/>
            <a:ext cx="608990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dirty="0">
                <a:latin typeface="Cascadia Code" panose="020B0609020000020004" pitchFamily="49" charset="0"/>
                <a:cs typeface="Cascadia Code" panose="020B0609020000020004" pitchFamily="49" charset="0"/>
              </a:rPr>
              <a:t>будут превышать 2 и уйдут в бесконечность </a:t>
            </a:r>
            <a:endParaRPr lang="ru-RU" sz="12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95488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: один скругленный угол 7">
            <a:extLst>
              <a:ext uri="{FF2B5EF4-FFF2-40B4-BE49-F238E27FC236}">
                <a16:creationId xmlns:a16="http://schemas.microsoft.com/office/drawing/2014/main" id="{BB758301-47EF-49DF-5116-3D3E4DD99805}"/>
              </a:ext>
            </a:extLst>
          </p:cNvPr>
          <p:cNvSpPr/>
          <p:nvPr/>
        </p:nvSpPr>
        <p:spPr>
          <a:xfrm>
            <a:off x="1324051" y="811995"/>
            <a:ext cx="6484925" cy="4250123"/>
          </a:xfrm>
          <a:prstGeom prst="round1Rect">
            <a:avLst/>
          </a:prstGeom>
          <a:solidFill>
            <a:schemeClr val="bg1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" name="Блок-схема: узел 5">
            <a:extLst>
              <a:ext uri="{FF2B5EF4-FFF2-40B4-BE49-F238E27FC236}">
                <a16:creationId xmlns:a16="http://schemas.microsoft.com/office/drawing/2014/main" id="{3E83F548-5626-599D-1856-A4FA1E6B66F8}"/>
              </a:ext>
            </a:extLst>
          </p:cNvPr>
          <p:cNvSpPr/>
          <p:nvPr/>
        </p:nvSpPr>
        <p:spPr>
          <a:xfrm>
            <a:off x="614736" y="212590"/>
            <a:ext cx="563710" cy="544459"/>
          </a:xfrm>
          <a:prstGeom prst="flowChartConnector">
            <a:avLst/>
          </a:prstGeom>
          <a:solidFill>
            <a:schemeClr val="accent1">
              <a:alpha val="0"/>
            </a:schemeClr>
          </a:solidFill>
          <a:ln w="22225">
            <a:solidFill>
              <a:srgbClr val="F7964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5EC671-7C0D-FB72-D51D-41852F1871EA}"/>
              </a:ext>
            </a:extLst>
          </p:cNvPr>
          <p:cNvSpPr txBox="1"/>
          <p:nvPr/>
        </p:nvSpPr>
        <p:spPr>
          <a:xfrm>
            <a:off x="614736" y="253986"/>
            <a:ext cx="5637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n w="15875">
                  <a:solidFill>
                    <a:srgbClr val="F79646"/>
                  </a:solidFill>
                </a:ln>
                <a:solidFill>
                  <a:schemeClr val="tx1">
                    <a:alpha val="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II</a:t>
            </a:r>
            <a:endParaRPr lang="ru-RU" sz="2400" dirty="0">
              <a:ln w="15875">
                <a:solidFill>
                  <a:srgbClr val="F79646"/>
                </a:solidFill>
              </a:ln>
              <a:solidFill>
                <a:schemeClr val="tx1">
                  <a:alpha val="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9" name="Прямоугольник: один скругленный угол 8">
            <a:extLst>
              <a:ext uri="{FF2B5EF4-FFF2-40B4-BE49-F238E27FC236}">
                <a16:creationId xmlns:a16="http://schemas.microsoft.com/office/drawing/2014/main" id="{8ED604BD-334A-FBC8-3941-CFF17255ED55}"/>
              </a:ext>
            </a:extLst>
          </p:cNvPr>
          <p:cNvSpPr/>
          <p:nvPr/>
        </p:nvSpPr>
        <p:spPr>
          <a:xfrm>
            <a:off x="1324051" y="811995"/>
            <a:ext cx="6488583" cy="618487"/>
          </a:xfrm>
          <a:prstGeom prst="round1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1" name="Рисунок 10" descr="Изображение выглядит как черный, темнота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6357E856-A7A9-D79B-3AC0-5994E16EB46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356" y="703355"/>
            <a:ext cx="382054" cy="414129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702C2295-08B1-C294-C780-7C0D848BE5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5174" y="870831"/>
            <a:ext cx="214579" cy="232594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C35E3C3E-6FB1-B3F2-7757-1C30EE9D19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4189" y="894383"/>
            <a:ext cx="191027" cy="207064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A0DBB767-CFD9-6BDA-375F-11F770CA4B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96211" y="899777"/>
            <a:ext cx="197510" cy="21409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907EE7C-2146-835F-9514-8825920A2940}"/>
              </a:ext>
            </a:extLst>
          </p:cNvPr>
          <p:cNvSpPr txBox="1"/>
          <p:nvPr/>
        </p:nvSpPr>
        <p:spPr>
          <a:xfrm>
            <a:off x="1320393" y="1427635"/>
            <a:ext cx="6415431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import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numpy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as np </a:t>
            </a:r>
            <a:endParaRPr lang="ru-RU" sz="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900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import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matplotlib . </a:t>
            </a:r>
            <a:r>
              <a:rPr lang="en-US" sz="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pyplot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as </a:t>
            </a:r>
            <a:r>
              <a:rPr lang="en-US" sz="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plt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ru-RU" sz="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900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def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mandelbrot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(c , </a:t>
            </a:r>
            <a:r>
              <a:rPr lang="en-US" sz="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max_iter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) : </a:t>
            </a:r>
            <a:endParaRPr lang="ru-RU" sz="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 = 0 </a:t>
            </a:r>
            <a:endParaRPr lang="ru-RU" sz="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 = 0 </a:t>
            </a:r>
            <a:endParaRPr lang="ru-RU" sz="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900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while abs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 z ) &lt;= 2 </a:t>
            </a:r>
            <a:r>
              <a:rPr lang="en-US" sz="900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 &lt; </a:t>
            </a:r>
            <a:r>
              <a:rPr lang="en-US" sz="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max_iter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endParaRPr lang="ru-RU" sz="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 = z * z + c </a:t>
            </a:r>
            <a:endParaRPr lang="ru-RU" sz="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 += 1 </a:t>
            </a:r>
            <a:endParaRPr lang="ru-RU" sz="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900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 </a:t>
            </a:r>
            <a:endParaRPr lang="ru-RU" sz="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900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def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mandelbrot_set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 </a:t>
            </a:r>
            <a:r>
              <a:rPr lang="en-US" sz="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xmin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, </a:t>
            </a:r>
            <a:r>
              <a:rPr lang="en-US" sz="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xmax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, </a:t>
            </a:r>
            <a:r>
              <a:rPr lang="en-US" sz="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ymin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, </a:t>
            </a:r>
            <a:r>
              <a:rPr lang="en-US" sz="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ymax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, width , height , </a:t>
            </a:r>
            <a:r>
              <a:rPr lang="en-US" sz="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max_iter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) : </a:t>
            </a:r>
            <a:endParaRPr lang="ru-RU" sz="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 , y = np . </a:t>
            </a:r>
            <a:r>
              <a:rPr lang="en-US" sz="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linspace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 </a:t>
            </a:r>
            <a:r>
              <a:rPr lang="en-US" sz="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xmin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, </a:t>
            </a:r>
            <a:r>
              <a:rPr lang="en-US" sz="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xmax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, width ) , np . </a:t>
            </a:r>
            <a:r>
              <a:rPr lang="en-US" sz="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linspace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 </a:t>
            </a:r>
            <a:r>
              <a:rPr lang="en-US" sz="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ymin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, </a:t>
            </a:r>
            <a:r>
              <a:rPr lang="en-US" sz="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ymax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, height )</a:t>
            </a:r>
            <a:endParaRPr lang="ru-RU" sz="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 = np . array ([[ </a:t>
            </a:r>
            <a:r>
              <a:rPr lang="en-US" sz="900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complex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(a , b ) </a:t>
            </a:r>
            <a:r>
              <a:rPr lang="en-US" sz="900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  <a:r>
              <a:rPr lang="en-US" sz="900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x ] </a:t>
            </a:r>
            <a:r>
              <a:rPr lang="en-US" sz="900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 </a:t>
            </a:r>
            <a:r>
              <a:rPr lang="en-US" sz="900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 ]) </a:t>
            </a:r>
            <a:endParaRPr lang="ru-RU" sz="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 = np . zeros ( C . shape , </a:t>
            </a:r>
            <a:r>
              <a:rPr lang="en-US" sz="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dtype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</a:t>
            </a:r>
            <a:r>
              <a:rPr lang="en-US" sz="900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ru-RU" sz="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sz="900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900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900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range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 height ) : </a:t>
            </a:r>
            <a:endParaRPr lang="ru-RU" sz="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900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j </a:t>
            </a:r>
            <a:r>
              <a:rPr lang="en-US" sz="900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900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range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 width ):</a:t>
            </a:r>
            <a:endParaRPr lang="ru-RU" sz="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 [</a:t>
            </a:r>
            <a:r>
              <a:rPr lang="en-US" sz="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, j ] = </a:t>
            </a:r>
            <a:r>
              <a:rPr lang="en-US" sz="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mandelbrot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 C [</a:t>
            </a:r>
            <a:r>
              <a:rPr lang="en-US" sz="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, j ] , </a:t>
            </a:r>
            <a:r>
              <a:rPr lang="en-US" sz="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max_iter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)</a:t>
            </a:r>
            <a:endParaRPr lang="ru-RU" sz="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</a:t>
            </a:r>
            <a:r>
              <a:rPr lang="en-US" sz="900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result </a:t>
            </a:r>
            <a:endParaRPr lang="ru-RU" sz="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xmin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, </a:t>
            </a:r>
            <a:r>
              <a:rPr lang="en-US" sz="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xmax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, </a:t>
            </a:r>
            <a:r>
              <a:rPr lang="en-US" sz="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ymin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, </a:t>
            </a:r>
            <a:r>
              <a:rPr lang="en-US" sz="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ymax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-2.0 , 0.5 , -1.25 , 1.25</a:t>
            </a:r>
            <a:endParaRPr lang="ru-RU" sz="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width , height = 800 , 800 </a:t>
            </a:r>
            <a:endParaRPr lang="ru-RU" sz="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max_iter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256 </a:t>
            </a:r>
            <a:endParaRPr lang="ru-RU" sz="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mandelbrot_image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mandelbrot_set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 </a:t>
            </a:r>
            <a:r>
              <a:rPr lang="en-US" sz="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xmin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, </a:t>
            </a:r>
            <a:r>
              <a:rPr lang="en-US" sz="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xmax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, </a:t>
            </a:r>
            <a:r>
              <a:rPr lang="en-US" sz="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ymin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, </a:t>
            </a:r>
            <a:r>
              <a:rPr lang="en-US" sz="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ymax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, width , height , </a:t>
            </a:r>
            <a:r>
              <a:rPr lang="en-US" sz="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max_iter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) </a:t>
            </a:r>
            <a:endParaRPr lang="ru-RU" sz="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plt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. figure ( </a:t>
            </a:r>
            <a:r>
              <a:rPr lang="en-US" sz="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figsize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=(10 , 10) )</a:t>
            </a:r>
            <a:endParaRPr lang="ru-RU" sz="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plt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. </a:t>
            </a:r>
            <a:r>
              <a:rPr lang="en-US" sz="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imshow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 </a:t>
            </a:r>
            <a:r>
              <a:rPr lang="en-US" sz="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mandelbrot_image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, </a:t>
            </a:r>
            <a:r>
              <a:rPr lang="en-US" sz="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cmap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=’hot ’, extent =( </a:t>
            </a:r>
            <a:r>
              <a:rPr lang="en-US" sz="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xmin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, </a:t>
            </a:r>
            <a:r>
              <a:rPr lang="en-US" sz="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xmax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, </a:t>
            </a:r>
            <a:r>
              <a:rPr lang="en-US" sz="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ymin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, </a:t>
            </a:r>
            <a:r>
              <a:rPr lang="en-US" sz="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ymax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)) </a:t>
            </a:r>
            <a:endParaRPr lang="ru-RU" sz="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plt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. </a:t>
            </a:r>
            <a:r>
              <a:rPr lang="en-US" sz="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colorbar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()</a:t>
            </a:r>
            <a:endParaRPr lang="ru-RU" sz="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plt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. title ( </a:t>
            </a:r>
            <a:r>
              <a:rPr lang="en-US" sz="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900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"Max</a:t>
            </a:r>
            <a:r>
              <a:rPr lang="en-US" sz="9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Iterations { </a:t>
            </a:r>
            <a:r>
              <a:rPr lang="en-US" sz="900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max_iter</a:t>
            </a:r>
            <a:r>
              <a:rPr lang="en-US" sz="9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}"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endParaRPr lang="ru-RU" sz="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plt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. show ()</a:t>
            </a:r>
            <a:endParaRPr lang="ru-RU" sz="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Прямоугольник: скругленные углы 18">
            <a:extLst>
              <a:ext uri="{FF2B5EF4-FFF2-40B4-BE49-F238E27FC236}">
                <a16:creationId xmlns:a16="http://schemas.microsoft.com/office/drawing/2014/main" id="{4A3A98A0-CDFF-B5A5-0320-CCB59B379ABA}"/>
              </a:ext>
            </a:extLst>
          </p:cNvPr>
          <p:cNvSpPr/>
          <p:nvPr/>
        </p:nvSpPr>
        <p:spPr>
          <a:xfrm>
            <a:off x="1448410" y="894383"/>
            <a:ext cx="5215626" cy="207064"/>
          </a:xfrm>
          <a:prstGeom prst="roundRect">
            <a:avLst/>
          </a:prstGeom>
          <a:solidFill>
            <a:schemeClr val="accent1">
              <a:alpha val="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dirty="0"/>
              <a:t>Python-</a:t>
            </a:r>
            <a:r>
              <a:rPr lang="ru-RU" sz="1100" dirty="0"/>
              <a:t>код для визуализации множества Мандельброта</a:t>
            </a:r>
          </a:p>
        </p:txBody>
      </p:sp>
      <p:cxnSp>
        <p:nvCxnSpPr>
          <p:cNvPr id="21" name="Прямая соединительная линия 20">
            <a:extLst>
              <a:ext uri="{FF2B5EF4-FFF2-40B4-BE49-F238E27FC236}">
                <a16:creationId xmlns:a16="http://schemas.microsoft.com/office/drawing/2014/main" id="{D6CD3E09-D9DE-08B3-65E0-6C97F6D1A09C}"/>
              </a:ext>
            </a:extLst>
          </p:cNvPr>
          <p:cNvCxnSpPr>
            <a:cxnSpLocks/>
          </p:cNvCxnSpPr>
          <p:nvPr/>
        </p:nvCxnSpPr>
        <p:spPr>
          <a:xfrm>
            <a:off x="6407891" y="894383"/>
            <a:ext cx="0" cy="20706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34198F49-87EC-23B4-0F43-32E46DC854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22657" y="886868"/>
            <a:ext cx="214579" cy="214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7922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Блок-схема: узел 1">
            <a:extLst>
              <a:ext uri="{FF2B5EF4-FFF2-40B4-BE49-F238E27FC236}">
                <a16:creationId xmlns:a16="http://schemas.microsoft.com/office/drawing/2014/main" id="{8281349B-8C68-5E5A-43C8-7055ABBDE38B}"/>
              </a:ext>
            </a:extLst>
          </p:cNvPr>
          <p:cNvSpPr/>
          <p:nvPr/>
        </p:nvSpPr>
        <p:spPr>
          <a:xfrm>
            <a:off x="614736" y="212590"/>
            <a:ext cx="563710" cy="544459"/>
          </a:xfrm>
          <a:prstGeom prst="flowChartConnector">
            <a:avLst/>
          </a:prstGeom>
          <a:solidFill>
            <a:schemeClr val="accent1">
              <a:alpha val="0"/>
            </a:schemeClr>
          </a:solidFill>
          <a:ln w="22225">
            <a:solidFill>
              <a:srgbClr val="F7964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3331EE-1A7D-AF64-0B4D-E715ABA6D718}"/>
              </a:ext>
            </a:extLst>
          </p:cNvPr>
          <p:cNvSpPr txBox="1"/>
          <p:nvPr/>
        </p:nvSpPr>
        <p:spPr>
          <a:xfrm>
            <a:off x="614736" y="253986"/>
            <a:ext cx="5637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n w="15875">
                  <a:solidFill>
                    <a:srgbClr val="F79646"/>
                  </a:solidFill>
                </a:ln>
                <a:solidFill>
                  <a:schemeClr val="tx1">
                    <a:alpha val="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II</a:t>
            </a:r>
            <a:endParaRPr lang="ru-RU" sz="2400" dirty="0">
              <a:ln w="15875">
                <a:solidFill>
                  <a:srgbClr val="F79646"/>
                </a:solidFill>
              </a:ln>
              <a:solidFill>
                <a:schemeClr val="tx1">
                  <a:alpha val="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8" name="Рисунок 7" descr="Изображение выглядит как снимок экрана, текст, астрономия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0CEC3B74-A4E6-0C57-CEC1-CA9D41F4080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843236" y="1290084"/>
            <a:ext cx="3832931" cy="3236030"/>
          </a:xfrm>
          <a:custGeom>
            <a:avLst/>
            <a:gdLst>
              <a:gd name="connsiteX0" fmla="*/ 539339 w 3832931"/>
              <a:gd name="connsiteY0" fmla="*/ 0 h 3236030"/>
              <a:gd name="connsiteX1" fmla="*/ 3293592 w 3832931"/>
              <a:gd name="connsiteY1" fmla="*/ 0 h 3236030"/>
              <a:gd name="connsiteX2" fmla="*/ 3402280 w 3832931"/>
              <a:gd name="connsiteY2" fmla="*/ 10957 h 3236030"/>
              <a:gd name="connsiteX3" fmla="*/ 3832931 w 3832931"/>
              <a:gd name="connsiteY3" fmla="*/ 539348 h 3236030"/>
              <a:gd name="connsiteX4" fmla="*/ 3832931 w 3832931"/>
              <a:gd name="connsiteY4" fmla="*/ 2696681 h 3236030"/>
              <a:gd name="connsiteX5" fmla="*/ 3293582 w 3832931"/>
              <a:gd name="connsiteY5" fmla="*/ 3236030 h 3236030"/>
              <a:gd name="connsiteX6" fmla="*/ 539349 w 3832931"/>
              <a:gd name="connsiteY6" fmla="*/ 3236030 h 3236030"/>
              <a:gd name="connsiteX7" fmla="*/ 0 w 3832931"/>
              <a:gd name="connsiteY7" fmla="*/ 2696681 h 3236030"/>
              <a:gd name="connsiteX8" fmla="*/ 0 w 3832931"/>
              <a:gd name="connsiteY8" fmla="*/ 539348 h 3236030"/>
              <a:gd name="connsiteX9" fmla="*/ 430652 w 3832931"/>
              <a:gd name="connsiteY9" fmla="*/ 10957 h 32360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832931" h="3236030">
                <a:moveTo>
                  <a:pt x="539339" y="0"/>
                </a:moveTo>
                <a:lnTo>
                  <a:pt x="3293592" y="0"/>
                </a:lnTo>
                <a:lnTo>
                  <a:pt x="3402280" y="10957"/>
                </a:lnTo>
                <a:cubicBezTo>
                  <a:pt x="3648052" y="61249"/>
                  <a:pt x="3832931" y="278708"/>
                  <a:pt x="3832931" y="539348"/>
                </a:cubicBezTo>
                <a:lnTo>
                  <a:pt x="3832931" y="2696681"/>
                </a:lnTo>
                <a:cubicBezTo>
                  <a:pt x="3832931" y="2994555"/>
                  <a:pt x="3591456" y="3236030"/>
                  <a:pt x="3293582" y="3236030"/>
                </a:cubicBezTo>
                <a:lnTo>
                  <a:pt x="539349" y="3236030"/>
                </a:lnTo>
                <a:cubicBezTo>
                  <a:pt x="241475" y="3236030"/>
                  <a:pt x="0" y="2994555"/>
                  <a:pt x="0" y="2696681"/>
                </a:cubicBezTo>
                <a:lnTo>
                  <a:pt x="0" y="539348"/>
                </a:lnTo>
                <a:cubicBezTo>
                  <a:pt x="0" y="278708"/>
                  <a:pt x="184880" y="61249"/>
                  <a:pt x="430652" y="10957"/>
                </a:cubicBezTo>
                <a:close/>
              </a:path>
            </a:pathLst>
          </a:custGeom>
          <a:ln w="25400">
            <a:solidFill>
              <a:srgbClr val="F79646"/>
            </a:solidFill>
          </a:ln>
        </p:spPr>
      </p:pic>
      <p:pic>
        <p:nvPicPr>
          <p:cNvPr id="12" name="Рисунок 11" descr="Изображение выглядит как снимок экрана, текс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92933E61-1B08-B7BB-6D65-CB79A54A43F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06885" y="1020725"/>
            <a:ext cx="3340576" cy="1642013"/>
          </a:xfrm>
          <a:custGeom>
            <a:avLst/>
            <a:gdLst>
              <a:gd name="connsiteX0" fmla="*/ 274089 w 3340576"/>
              <a:gd name="connsiteY0" fmla="*/ 0 h 1642013"/>
              <a:gd name="connsiteX1" fmla="*/ 3066487 w 3340576"/>
              <a:gd name="connsiteY1" fmla="*/ 0 h 1642013"/>
              <a:gd name="connsiteX2" fmla="*/ 3340576 w 3340576"/>
              <a:gd name="connsiteY2" fmla="*/ 274089 h 1642013"/>
              <a:gd name="connsiteX3" fmla="*/ 3340576 w 3340576"/>
              <a:gd name="connsiteY3" fmla="*/ 1370414 h 1642013"/>
              <a:gd name="connsiteX4" fmla="*/ 3121726 w 3340576"/>
              <a:gd name="connsiteY4" fmla="*/ 1638935 h 1642013"/>
              <a:gd name="connsiteX5" fmla="*/ 3091187 w 3340576"/>
              <a:gd name="connsiteY5" fmla="*/ 1642013 h 1642013"/>
              <a:gd name="connsiteX6" fmla="*/ 249389 w 3340576"/>
              <a:gd name="connsiteY6" fmla="*/ 1642013 h 1642013"/>
              <a:gd name="connsiteX7" fmla="*/ 218851 w 3340576"/>
              <a:gd name="connsiteY7" fmla="*/ 1638935 h 1642013"/>
              <a:gd name="connsiteX8" fmla="*/ 0 w 3340576"/>
              <a:gd name="connsiteY8" fmla="*/ 1370414 h 1642013"/>
              <a:gd name="connsiteX9" fmla="*/ 0 w 3340576"/>
              <a:gd name="connsiteY9" fmla="*/ 274089 h 1642013"/>
              <a:gd name="connsiteX10" fmla="*/ 274089 w 3340576"/>
              <a:gd name="connsiteY10" fmla="*/ 0 h 1642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340576" h="1642013">
                <a:moveTo>
                  <a:pt x="274089" y="0"/>
                </a:moveTo>
                <a:lnTo>
                  <a:pt x="3066487" y="0"/>
                </a:lnTo>
                <a:cubicBezTo>
                  <a:pt x="3217862" y="0"/>
                  <a:pt x="3340576" y="122714"/>
                  <a:pt x="3340576" y="274089"/>
                </a:cubicBezTo>
                <a:lnTo>
                  <a:pt x="3340576" y="1370414"/>
                </a:lnTo>
                <a:cubicBezTo>
                  <a:pt x="3340576" y="1502867"/>
                  <a:pt x="3246623" y="1613377"/>
                  <a:pt x="3121726" y="1638935"/>
                </a:cubicBezTo>
                <a:lnTo>
                  <a:pt x="3091187" y="1642013"/>
                </a:lnTo>
                <a:lnTo>
                  <a:pt x="249389" y="1642013"/>
                </a:lnTo>
                <a:lnTo>
                  <a:pt x="218851" y="1638935"/>
                </a:lnTo>
                <a:cubicBezTo>
                  <a:pt x="93953" y="1613377"/>
                  <a:pt x="0" y="1502867"/>
                  <a:pt x="0" y="1370414"/>
                </a:cubicBezTo>
                <a:lnTo>
                  <a:pt x="0" y="274089"/>
                </a:lnTo>
                <a:cubicBezTo>
                  <a:pt x="0" y="122714"/>
                  <a:pt x="122714" y="0"/>
                  <a:pt x="274089" y="0"/>
                </a:cubicBezTo>
                <a:close/>
              </a:path>
            </a:pathLst>
          </a:custGeom>
          <a:ln w="25400">
            <a:solidFill>
              <a:srgbClr val="9307FE"/>
            </a:solidFill>
          </a:ln>
        </p:spPr>
      </p:pic>
      <p:pic>
        <p:nvPicPr>
          <p:cNvPr id="16" name="Рисунок 15" descr="Изображение выглядит как снимок экрана, текс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454A8FEB-1EC3-ECDB-0B77-01A0858CCE1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06885" y="3003255"/>
            <a:ext cx="3340576" cy="1694121"/>
          </a:xfrm>
          <a:custGeom>
            <a:avLst/>
            <a:gdLst>
              <a:gd name="connsiteX0" fmla="*/ 282359 w 3340576"/>
              <a:gd name="connsiteY0" fmla="*/ 0 h 1694121"/>
              <a:gd name="connsiteX1" fmla="*/ 3058217 w 3340576"/>
              <a:gd name="connsiteY1" fmla="*/ 0 h 1694121"/>
              <a:gd name="connsiteX2" fmla="*/ 3340576 w 3340576"/>
              <a:gd name="connsiteY2" fmla="*/ 282359 h 1694121"/>
              <a:gd name="connsiteX3" fmla="*/ 3340576 w 3340576"/>
              <a:gd name="connsiteY3" fmla="*/ 1411762 h 1694121"/>
              <a:gd name="connsiteX4" fmla="*/ 3058217 w 3340576"/>
              <a:gd name="connsiteY4" fmla="*/ 1694121 h 1694121"/>
              <a:gd name="connsiteX5" fmla="*/ 282359 w 3340576"/>
              <a:gd name="connsiteY5" fmla="*/ 1694121 h 1694121"/>
              <a:gd name="connsiteX6" fmla="*/ 0 w 3340576"/>
              <a:gd name="connsiteY6" fmla="*/ 1411762 h 1694121"/>
              <a:gd name="connsiteX7" fmla="*/ 0 w 3340576"/>
              <a:gd name="connsiteY7" fmla="*/ 282359 h 1694121"/>
              <a:gd name="connsiteX8" fmla="*/ 282359 w 3340576"/>
              <a:gd name="connsiteY8" fmla="*/ 0 h 1694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40576" h="1694121">
                <a:moveTo>
                  <a:pt x="282359" y="0"/>
                </a:moveTo>
                <a:lnTo>
                  <a:pt x="3058217" y="0"/>
                </a:lnTo>
                <a:cubicBezTo>
                  <a:pt x="3214160" y="0"/>
                  <a:pt x="3340576" y="126416"/>
                  <a:pt x="3340576" y="282359"/>
                </a:cubicBezTo>
                <a:lnTo>
                  <a:pt x="3340576" y="1411762"/>
                </a:lnTo>
                <a:cubicBezTo>
                  <a:pt x="3340576" y="1567705"/>
                  <a:pt x="3214160" y="1694121"/>
                  <a:pt x="3058217" y="1694121"/>
                </a:cubicBezTo>
                <a:lnTo>
                  <a:pt x="282359" y="1694121"/>
                </a:lnTo>
                <a:cubicBezTo>
                  <a:pt x="126416" y="1694121"/>
                  <a:pt x="0" y="1567705"/>
                  <a:pt x="0" y="1411762"/>
                </a:cubicBezTo>
                <a:lnTo>
                  <a:pt x="0" y="282359"/>
                </a:lnTo>
                <a:cubicBezTo>
                  <a:pt x="0" y="126416"/>
                  <a:pt x="126416" y="0"/>
                  <a:pt x="282359" y="0"/>
                </a:cubicBezTo>
                <a:close/>
              </a:path>
            </a:pathLst>
          </a:custGeom>
          <a:ln w="25400">
            <a:solidFill>
              <a:srgbClr val="00CEFF"/>
            </a:solidFill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0968273-B463-3953-209E-519A8EA69E02}"/>
              </a:ext>
            </a:extLst>
          </p:cNvPr>
          <p:cNvSpPr txBox="1"/>
          <p:nvPr/>
        </p:nvSpPr>
        <p:spPr>
          <a:xfrm>
            <a:off x="928577" y="2662738"/>
            <a:ext cx="311888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900" dirty="0">
                <a:ln w="6350">
                  <a:noFill/>
                </a:ln>
                <a:solidFill>
                  <a:srgbClr val="9307FE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Рис 1.Визуализация множества Мандельброта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F6C647E-BF72-74DF-97FB-F40D3037FD3F}"/>
              </a:ext>
            </a:extLst>
          </p:cNvPr>
          <p:cNvSpPr txBox="1"/>
          <p:nvPr/>
        </p:nvSpPr>
        <p:spPr>
          <a:xfrm>
            <a:off x="817731" y="4691645"/>
            <a:ext cx="311888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900" dirty="0">
                <a:ln w="6350">
                  <a:noFill/>
                </a:ln>
                <a:solidFill>
                  <a:srgbClr val="00CE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Рис 2.Визуализация множества Мандельброта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5980922-1166-8865-6732-B2D9CCD2C197}"/>
              </a:ext>
            </a:extLst>
          </p:cNvPr>
          <p:cNvSpPr txBox="1"/>
          <p:nvPr/>
        </p:nvSpPr>
        <p:spPr>
          <a:xfrm>
            <a:off x="5200259" y="4576229"/>
            <a:ext cx="311888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900" dirty="0">
                <a:ln w="6350">
                  <a:noFill/>
                </a:ln>
                <a:solidFill>
                  <a:srgbClr val="F79646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Рис 3.Визуализация множества Мандельброта</a:t>
            </a:r>
          </a:p>
        </p:txBody>
      </p:sp>
    </p:spTree>
    <p:extLst>
      <p:ext uri="{BB962C8B-B14F-4D97-AF65-F5344CB8AC3E}">
        <p14:creationId xmlns:p14="http://schemas.microsoft.com/office/powerpoint/2010/main" val="19703133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: один скругленный угол 1">
            <a:extLst>
              <a:ext uri="{FF2B5EF4-FFF2-40B4-BE49-F238E27FC236}">
                <a16:creationId xmlns:a16="http://schemas.microsoft.com/office/drawing/2014/main" id="{D62CC261-9DAE-12C4-3DCD-F02341503A34}"/>
              </a:ext>
            </a:extLst>
          </p:cNvPr>
          <p:cNvSpPr/>
          <p:nvPr/>
        </p:nvSpPr>
        <p:spPr>
          <a:xfrm>
            <a:off x="1324051" y="811995"/>
            <a:ext cx="6484925" cy="4250123"/>
          </a:xfrm>
          <a:prstGeom prst="round1Rect">
            <a:avLst/>
          </a:prstGeom>
          <a:solidFill>
            <a:schemeClr val="bg1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" name="Прямоугольник: один скругленный угол 2">
            <a:extLst>
              <a:ext uri="{FF2B5EF4-FFF2-40B4-BE49-F238E27FC236}">
                <a16:creationId xmlns:a16="http://schemas.microsoft.com/office/drawing/2014/main" id="{1A9A3DB7-DB29-4FEF-5C98-1EDCE9F212B4}"/>
              </a:ext>
            </a:extLst>
          </p:cNvPr>
          <p:cNvSpPr/>
          <p:nvPr/>
        </p:nvSpPr>
        <p:spPr>
          <a:xfrm>
            <a:off x="1324051" y="811995"/>
            <a:ext cx="6488583" cy="618487"/>
          </a:xfrm>
          <a:prstGeom prst="round1Rect">
            <a:avLst>
              <a:gd name="adj" fmla="val 50000"/>
            </a:avLst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4" name="Рисунок 3" descr="Изображение выглядит как черный, темнота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56850FFD-5A59-7FB3-DBE1-26566D949C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356" y="703355"/>
            <a:ext cx="382054" cy="41412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AEE56DC-FCEB-5E19-11F5-C5E60A1E5A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5174" y="870831"/>
            <a:ext cx="214579" cy="232594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5EB8E86-F19D-789A-D129-69BE48E736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4189" y="894383"/>
            <a:ext cx="191027" cy="20706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C824391-5F0F-867A-BFF1-E642D5CC9B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96211" y="899777"/>
            <a:ext cx="197510" cy="214092"/>
          </a:xfrm>
          <a:prstGeom prst="rect">
            <a:avLst/>
          </a:prstGeom>
        </p:spPr>
      </p:pic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id="{723C8CE1-01DE-A9F9-F346-312BEB325679}"/>
              </a:ext>
            </a:extLst>
          </p:cNvPr>
          <p:cNvSpPr/>
          <p:nvPr/>
        </p:nvSpPr>
        <p:spPr>
          <a:xfrm>
            <a:off x="1448410" y="894383"/>
            <a:ext cx="5215626" cy="207064"/>
          </a:xfrm>
          <a:prstGeom prst="roundRect">
            <a:avLst/>
          </a:prstGeom>
          <a:solidFill>
            <a:schemeClr val="accent1">
              <a:alpha val="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dirty="0"/>
              <a:t>Python-</a:t>
            </a:r>
            <a:r>
              <a:rPr lang="ru-RU" sz="1100" dirty="0"/>
              <a:t>код для визуализации множества Жюлиа</a:t>
            </a:r>
          </a:p>
        </p:txBody>
      </p: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0E28B6A0-829B-4972-8EE7-D378896DB7B7}"/>
              </a:ext>
            </a:extLst>
          </p:cNvPr>
          <p:cNvCxnSpPr>
            <a:cxnSpLocks/>
          </p:cNvCxnSpPr>
          <p:nvPr/>
        </p:nvCxnSpPr>
        <p:spPr>
          <a:xfrm>
            <a:off x="6407891" y="894383"/>
            <a:ext cx="0" cy="20706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366C9352-0A28-095C-3BC4-9024CEC9CB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22657" y="886868"/>
            <a:ext cx="214579" cy="214579"/>
          </a:xfrm>
          <a:prstGeom prst="rect">
            <a:avLst/>
          </a:prstGeom>
        </p:spPr>
      </p:pic>
      <p:sp>
        <p:nvSpPr>
          <p:cNvPr id="12" name="PlaceHolder 2">
            <a:extLst>
              <a:ext uri="{FF2B5EF4-FFF2-40B4-BE49-F238E27FC236}">
                <a16:creationId xmlns:a16="http://schemas.microsoft.com/office/drawing/2014/main" id="{AA4FE0A9-64AF-5657-0218-4A8949AEB667}"/>
              </a:ext>
            </a:extLst>
          </p:cNvPr>
          <p:cNvSpPr txBox="1">
            <a:spLocks/>
          </p:cNvSpPr>
          <p:nvPr/>
        </p:nvSpPr>
        <p:spPr>
          <a:xfrm>
            <a:off x="1538176" y="1539122"/>
            <a:ext cx="8229600" cy="3504679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320"/>
              </a:spcBef>
              <a:buFont typeface="Arial" panose="020B0604020202020204" pitchFamily="34" charset="0"/>
              <a:buNone/>
              <a:tabLst>
                <a:tab pos="0" algn="l"/>
              </a:tabLst>
            </a:pPr>
            <a:r>
              <a:rPr lang="en-US" sz="3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import</a:t>
            </a:r>
            <a:r>
              <a:rPr lang="en-US" sz="3200" dirty="0"/>
              <a:t> </a:t>
            </a:r>
            <a:r>
              <a:rPr lang="en-US" sz="3200" dirty="0" err="1"/>
              <a:t>numpy</a:t>
            </a:r>
            <a:r>
              <a:rPr lang="en-US" sz="3200" dirty="0"/>
              <a:t> as np</a:t>
            </a:r>
            <a:endParaRPr lang="ru-RU" sz="3200" dirty="0"/>
          </a:p>
          <a:p>
            <a:pPr>
              <a:lnSpc>
                <a:spcPct val="100000"/>
              </a:lnSpc>
              <a:spcBef>
                <a:spcPts val="320"/>
              </a:spcBef>
              <a:buFont typeface="Arial" panose="020B0604020202020204" pitchFamily="34" charset="0"/>
              <a:buNone/>
              <a:tabLst>
                <a:tab pos="0" algn="l"/>
              </a:tabLst>
            </a:pPr>
            <a:r>
              <a:rPr lang="en-US" sz="3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import</a:t>
            </a:r>
            <a:r>
              <a:rPr lang="en-US" sz="3200" dirty="0"/>
              <a:t> </a:t>
            </a:r>
            <a:r>
              <a:rPr lang="en-US" sz="3200" dirty="0" err="1"/>
              <a:t>matplotlib.pyplot</a:t>
            </a:r>
            <a:r>
              <a:rPr lang="en-US" sz="3200" dirty="0"/>
              <a:t> as </a:t>
            </a:r>
            <a:r>
              <a:rPr lang="en-US" sz="3200" dirty="0" err="1"/>
              <a:t>plt</a:t>
            </a:r>
            <a:endParaRPr lang="en-US" sz="3200" dirty="0"/>
          </a:p>
          <a:p>
            <a:pPr>
              <a:lnSpc>
                <a:spcPct val="100000"/>
              </a:lnSpc>
              <a:spcBef>
                <a:spcPts val="320"/>
              </a:spcBef>
              <a:buFont typeface="Arial" panose="020B0604020202020204" pitchFamily="34" charset="0"/>
              <a:buNone/>
              <a:tabLst>
                <a:tab pos="0" algn="l"/>
              </a:tabLst>
            </a:pPr>
            <a:r>
              <a:rPr lang="en-US" sz="3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def</a:t>
            </a:r>
            <a:r>
              <a:rPr lang="en-US" sz="3200" dirty="0"/>
              <a:t> </a:t>
            </a:r>
            <a:r>
              <a:rPr lang="en-US" sz="3200" dirty="0" err="1"/>
              <a:t>julia</a:t>
            </a:r>
            <a:r>
              <a:rPr lang="en-US" sz="3200" dirty="0"/>
              <a:t>(c, </a:t>
            </a:r>
            <a:r>
              <a:rPr lang="en-US" sz="3200" dirty="0" err="1"/>
              <a:t>max_iter</a:t>
            </a:r>
            <a:r>
              <a:rPr lang="en-US" sz="3200" dirty="0"/>
              <a:t>):</a:t>
            </a:r>
          </a:p>
          <a:p>
            <a:pPr>
              <a:lnSpc>
                <a:spcPct val="100000"/>
              </a:lnSpc>
              <a:spcBef>
                <a:spcPts val="320"/>
              </a:spcBef>
              <a:buFont typeface="Arial" panose="020B0604020202020204" pitchFamily="34" charset="0"/>
              <a:buNone/>
              <a:tabLst>
                <a:tab pos="0" algn="l"/>
              </a:tabLst>
            </a:pPr>
            <a:r>
              <a:rPr lang="en-US" sz="3200" dirty="0"/>
              <a:t>	    </a:t>
            </a:r>
            <a:r>
              <a:rPr lang="en-US" sz="3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def</a:t>
            </a:r>
            <a:r>
              <a:rPr lang="en-US" sz="3200" dirty="0"/>
              <a:t> f(z):</a:t>
            </a:r>
          </a:p>
          <a:p>
            <a:pPr>
              <a:lnSpc>
                <a:spcPct val="100000"/>
              </a:lnSpc>
              <a:spcBef>
                <a:spcPts val="320"/>
              </a:spcBef>
              <a:buFont typeface="Arial" panose="020B0604020202020204" pitchFamily="34" charset="0"/>
              <a:buNone/>
              <a:tabLst>
                <a:tab pos="0" algn="l"/>
              </a:tabLst>
            </a:pPr>
            <a:r>
              <a:rPr lang="en-US" sz="3200" dirty="0"/>
              <a:t>	        </a:t>
            </a:r>
            <a:r>
              <a:rPr lang="en-US" sz="3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return</a:t>
            </a:r>
            <a:r>
              <a:rPr lang="en-US" sz="3200" dirty="0"/>
              <a:t> z**2 + c</a:t>
            </a:r>
          </a:p>
          <a:p>
            <a:pPr>
              <a:lnSpc>
                <a:spcPct val="100000"/>
              </a:lnSpc>
              <a:spcBef>
                <a:spcPts val="320"/>
              </a:spcBef>
              <a:buFont typeface="Arial" panose="020B0604020202020204" pitchFamily="34" charset="0"/>
              <a:buNone/>
              <a:tabLst>
                <a:tab pos="0" algn="l"/>
              </a:tabLst>
            </a:pPr>
            <a:r>
              <a:rPr lang="en-US" sz="3200" dirty="0"/>
              <a:t>    </a:t>
            </a:r>
            <a:r>
              <a:rPr lang="en-US" sz="3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return</a:t>
            </a:r>
            <a:r>
              <a:rPr lang="en-US" sz="3200" dirty="0"/>
              <a:t> f</a:t>
            </a:r>
          </a:p>
          <a:p>
            <a:pPr>
              <a:lnSpc>
                <a:spcPct val="100000"/>
              </a:lnSpc>
              <a:spcBef>
                <a:spcPts val="320"/>
              </a:spcBef>
              <a:buFont typeface="Arial" panose="020B0604020202020204" pitchFamily="34" charset="0"/>
              <a:buNone/>
              <a:tabLst>
                <a:tab pos="0" algn="l"/>
              </a:tabLst>
            </a:pPr>
            <a:r>
              <a:rPr lang="en-US" sz="3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def</a:t>
            </a:r>
            <a:r>
              <a:rPr lang="en-US" sz="3200" dirty="0"/>
              <a:t> </a:t>
            </a:r>
            <a:r>
              <a:rPr lang="en-US" sz="3200" dirty="0" err="1"/>
              <a:t>julia_set</a:t>
            </a:r>
            <a:r>
              <a:rPr lang="en-US" sz="3200" dirty="0"/>
              <a:t>(</a:t>
            </a:r>
            <a:r>
              <a:rPr lang="en-US" sz="3200" dirty="0" err="1"/>
              <a:t>xmin</a:t>
            </a:r>
            <a:r>
              <a:rPr lang="en-US" sz="3200" dirty="0"/>
              <a:t>, </a:t>
            </a:r>
            <a:r>
              <a:rPr lang="en-US" sz="3200" dirty="0" err="1"/>
              <a:t>xmax</a:t>
            </a:r>
            <a:r>
              <a:rPr lang="en-US" sz="3200" dirty="0"/>
              <a:t>, </a:t>
            </a:r>
            <a:r>
              <a:rPr lang="en-US" sz="3200" dirty="0" err="1"/>
              <a:t>ymin</a:t>
            </a:r>
            <a:r>
              <a:rPr lang="en-US" sz="3200" dirty="0"/>
              <a:t>, </a:t>
            </a:r>
            <a:r>
              <a:rPr lang="en-US" sz="3200" dirty="0" err="1"/>
              <a:t>ymax</a:t>
            </a:r>
            <a:r>
              <a:rPr lang="en-US" sz="3200" dirty="0"/>
              <a:t>, width, height, </a:t>
            </a:r>
            <a:r>
              <a:rPr lang="en-US" sz="3200" dirty="0" err="1"/>
              <a:t>max_iter</a:t>
            </a:r>
            <a:r>
              <a:rPr lang="en-US" sz="3200" dirty="0"/>
              <a:t>, c):</a:t>
            </a:r>
          </a:p>
          <a:p>
            <a:pPr>
              <a:lnSpc>
                <a:spcPct val="100000"/>
              </a:lnSpc>
              <a:spcBef>
                <a:spcPts val="320"/>
              </a:spcBef>
              <a:buFont typeface="Arial" panose="020B0604020202020204" pitchFamily="34" charset="0"/>
              <a:buNone/>
              <a:tabLst>
                <a:tab pos="0" algn="l"/>
              </a:tabLst>
            </a:pPr>
            <a:r>
              <a:rPr lang="en-US" sz="3200" dirty="0"/>
              <a:t>    x, y = </a:t>
            </a:r>
            <a:r>
              <a:rPr lang="en-US" sz="3200" dirty="0" err="1"/>
              <a:t>np.linspace</a:t>
            </a:r>
            <a:r>
              <a:rPr lang="en-US" sz="3200" dirty="0"/>
              <a:t>(</a:t>
            </a:r>
            <a:r>
              <a:rPr lang="en-US" sz="3200" dirty="0" err="1"/>
              <a:t>xmin</a:t>
            </a:r>
            <a:r>
              <a:rPr lang="en-US" sz="3200" dirty="0"/>
              <a:t>, </a:t>
            </a:r>
            <a:r>
              <a:rPr lang="en-US" sz="3200" dirty="0" err="1"/>
              <a:t>xmax</a:t>
            </a:r>
            <a:r>
              <a:rPr lang="en-US" sz="3200" dirty="0"/>
              <a:t>, width), </a:t>
            </a:r>
            <a:r>
              <a:rPr lang="en-US" sz="3200" dirty="0" err="1"/>
              <a:t>np.linspace</a:t>
            </a:r>
            <a:r>
              <a:rPr lang="en-US" sz="3200" dirty="0"/>
              <a:t>(</a:t>
            </a:r>
            <a:r>
              <a:rPr lang="en-US" sz="3200" dirty="0" err="1"/>
              <a:t>ymin</a:t>
            </a:r>
            <a:r>
              <a:rPr lang="en-US" sz="3200" dirty="0"/>
              <a:t>, </a:t>
            </a:r>
            <a:r>
              <a:rPr lang="en-US" sz="3200" dirty="0" err="1"/>
              <a:t>ymax</a:t>
            </a:r>
            <a:r>
              <a:rPr lang="en-US" sz="3200" dirty="0"/>
              <a:t>, height) </a:t>
            </a:r>
          </a:p>
          <a:p>
            <a:pPr>
              <a:lnSpc>
                <a:spcPct val="100000"/>
              </a:lnSpc>
              <a:spcBef>
                <a:spcPts val="320"/>
              </a:spcBef>
              <a:buFont typeface="Arial" panose="020B0604020202020204" pitchFamily="34" charset="0"/>
              <a:buNone/>
              <a:tabLst>
                <a:tab pos="0" algn="l"/>
              </a:tabLst>
            </a:pPr>
            <a:r>
              <a:rPr lang="en-US" sz="3200" dirty="0"/>
              <a:t>    C = </a:t>
            </a:r>
            <a:r>
              <a:rPr lang="en-US" sz="3200" dirty="0" err="1"/>
              <a:t>np.array</a:t>
            </a:r>
            <a:r>
              <a:rPr lang="en-US" sz="3200" dirty="0"/>
              <a:t> ([[</a:t>
            </a:r>
            <a:r>
              <a:rPr lang="en-US" sz="3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complex</a:t>
            </a:r>
            <a:r>
              <a:rPr lang="en-US" sz="3200" dirty="0"/>
              <a:t>(a, b) </a:t>
            </a:r>
            <a:r>
              <a:rPr lang="en-US" sz="3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for</a:t>
            </a:r>
            <a:r>
              <a:rPr lang="en-US" sz="3200" dirty="0"/>
              <a:t> a </a:t>
            </a:r>
            <a:r>
              <a:rPr lang="en-US" sz="3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in</a:t>
            </a:r>
            <a:r>
              <a:rPr lang="en-US" sz="3200" dirty="0"/>
              <a:t> x] </a:t>
            </a:r>
            <a:r>
              <a:rPr lang="en-US" sz="3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for</a:t>
            </a:r>
            <a:r>
              <a:rPr lang="en-US" sz="3200" dirty="0"/>
              <a:t> b </a:t>
            </a:r>
            <a:r>
              <a:rPr lang="en-US" sz="3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in</a:t>
            </a:r>
            <a:r>
              <a:rPr lang="en-US" sz="3200" dirty="0"/>
              <a:t> y])</a:t>
            </a:r>
          </a:p>
          <a:p>
            <a:pPr>
              <a:lnSpc>
                <a:spcPct val="100000"/>
              </a:lnSpc>
              <a:spcBef>
                <a:spcPts val="320"/>
              </a:spcBef>
              <a:buFont typeface="Arial" panose="020B0604020202020204" pitchFamily="34" charset="0"/>
              <a:buNone/>
              <a:tabLst>
                <a:tab pos="0" algn="l"/>
              </a:tabLst>
            </a:pPr>
            <a:r>
              <a:rPr lang="en-US" sz="3200" dirty="0"/>
              <a:t>    result = </a:t>
            </a:r>
            <a:r>
              <a:rPr lang="en-US" sz="3200" dirty="0" err="1"/>
              <a:t>np.zeros</a:t>
            </a:r>
            <a:r>
              <a:rPr lang="en-US" sz="3200" dirty="0"/>
              <a:t>(</a:t>
            </a:r>
            <a:r>
              <a:rPr lang="en-US" sz="3200" dirty="0" err="1"/>
              <a:t>C.shape</a:t>
            </a:r>
            <a:r>
              <a:rPr lang="en-US" sz="3200" dirty="0"/>
              <a:t>, </a:t>
            </a:r>
            <a:r>
              <a:rPr lang="en-US" sz="3200" dirty="0" err="1"/>
              <a:t>dtype</a:t>
            </a:r>
            <a:r>
              <a:rPr lang="en-US" sz="3200" dirty="0"/>
              <a:t>=int)</a:t>
            </a:r>
          </a:p>
          <a:p>
            <a:pPr>
              <a:lnSpc>
                <a:spcPct val="100000"/>
              </a:lnSpc>
              <a:spcBef>
                <a:spcPts val="320"/>
              </a:spcBef>
              <a:buFont typeface="Arial" panose="020B0604020202020204" pitchFamily="34" charset="0"/>
              <a:buNone/>
              <a:tabLst>
                <a:tab pos="0" algn="l"/>
              </a:tabLst>
            </a:pPr>
            <a:r>
              <a:rPr lang="en-US" sz="3200" dirty="0"/>
              <a:t>    </a:t>
            </a:r>
            <a:r>
              <a:rPr lang="en-US" sz="3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for</a:t>
            </a:r>
            <a:r>
              <a:rPr lang="en-US" sz="3200" dirty="0"/>
              <a:t> </a:t>
            </a:r>
            <a:r>
              <a:rPr lang="en-US" sz="3200" dirty="0" err="1"/>
              <a:t>i</a:t>
            </a:r>
            <a:r>
              <a:rPr lang="en-US" sz="3200" dirty="0"/>
              <a:t> </a:t>
            </a:r>
            <a:r>
              <a:rPr lang="en-US" sz="3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in</a:t>
            </a:r>
            <a:r>
              <a:rPr lang="en-US" sz="3200" dirty="0"/>
              <a:t> </a:t>
            </a:r>
            <a:r>
              <a:rPr lang="en-US" sz="3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range</a:t>
            </a:r>
            <a:r>
              <a:rPr lang="en-US" sz="3200" dirty="0"/>
              <a:t>(height):</a:t>
            </a:r>
          </a:p>
          <a:p>
            <a:pPr>
              <a:lnSpc>
                <a:spcPct val="100000"/>
              </a:lnSpc>
              <a:spcBef>
                <a:spcPts val="320"/>
              </a:spcBef>
              <a:buFont typeface="Arial" panose="020B0604020202020204" pitchFamily="34" charset="0"/>
              <a:buNone/>
              <a:tabLst>
                <a:tab pos="0" algn="l"/>
              </a:tabLst>
            </a:pPr>
            <a:r>
              <a:rPr lang="en-US" sz="3200" dirty="0"/>
              <a:t>        </a:t>
            </a:r>
            <a:r>
              <a:rPr lang="en-US" sz="3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for</a:t>
            </a:r>
            <a:r>
              <a:rPr lang="en-US" sz="3200" dirty="0"/>
              <a:t> j </a:t>
            </a:r>
            <a:r>
              <a:rPr lang="en-US" sz="3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in</a:t>
            </a:r>
            <a:r>
              <a:rPr lang="en-US" sz="3200" dirty="0"/>
              <a:t> </a:t>
            </a:r>
            <a:r>
              <a:rPr lang="en-US" sz="3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range</a:t>
            </a:r>
            <a:r>
              <a:rPr lang="en-US" sz="3200" dirty="0"/>
              <a:t>(width):</a:t>
            </a:r>
          </a:p>
          <a:p>
            <a:pPr>
              <a:lnSpc>
                <a:spcPct val="100000"/>
              </a:lnSpc>
              <a:spcBef>
                <a:spcPts val="320"/>
              </a:spcBef>
              <a:buFont typeface="Arial" panose="020B0604020202020204" pitchFamily="34" charset="0"/>
              <a:buNone/>
              <a:tabLst>
                <a:tab pos="0" algn="l"/>
              </a:tabLst>
            </a:pPr>
            <a:r>
              <a:rPr lang="en-US" sz="3200" dirty="0"/>
              <a:t>            z = C[</a:t>
            </a:r>
            <a:r>
              <a:rPr lang="en-US" sz="3200" dirty="0" err="1"/>
              <a:t>i</a:t>
            </a:r>
            <a:r>
              <a:rPr lang="en-US" sz="3200" dirty="0"/>
              <a:t>, j]</a:t>
            </a:r>
            <a:br>
              <a:rPr lang="en-US" sz="3200" dirty="0"/>
            </a:br>
            <a:r>
              <a:rPr lang="en-US" sz="3200" dirty="0"/>
              <a:t>    n = 0</a:t>
            </a:r>
            <a:br>
              <a:rPr lang="en-US" sz="3200" dirty="0"/>
            </a:br>
            <a:r>
              <a:rPr lang="en-US" sz="3200" dirty="0"/>
              <a:t>    </a:t>
            </a:r>
            <a:r>
              <a:rPr lang="en-US" sz="3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while</a:t>
            </a:r>
            <a:r>
              <a:rPr lang="en-US" sz="3200" dirty="0"/>
              <a:t> </a:t>
            </a:r>
            <a:r>
              <a:rPr lang="en-US" sz="3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abs</a:t>
            </a:r>
            <a:r>
              <a:rPr lang="en-US" sz="3200" dirty="0"/>
              <a:t>(z) &lt;= 2 </a:t>
            </a:r>
            <a:r>
              <a:rPr lang="en-US" sz="3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and</a:t>
            </a:r>
            <a:r>
              <a:rPr lang="en-US" sz="3200" dirty="0"/>
              <a:t> n &lt; </a:t>
            </a:r>
            <a:r>
              <a:rPr lang="en-US" sz="3200" dirty="0" err="1"/>
              <a:t>max_iter</a:t>
            </a:r>
            <a:r>
              <a:rPr lang="en-US" sz="3200" dirty="0"/>
              <a:t> :</a:t>
            </a:r>
          </a:p>
          <a:p>
            <a:pPr>
              <a:lnSpc>
                <a:spcPct val="100000"/>
              </a:lnSpc>
              <a:spcBef>
                <a:spcPts val="320"/>
              </a:spcBef>
              <a:buFont typeface="Arial" panose="020B0604020202020204" pitchFamily="34" charset="0"/>
              <a:buNone/>
              <a:tabLst>
                <a:tab pos="0" algn="l"/>
              </a:tabLst>
            </a:pPr>
            <a:r>
              <a:rPr lang="en-US" sz="3200" dirty="0"/>
              <a:t>                z = z**2 + c</a:t>
            </a:r>
            <a:br>
              <a:rPr lang="en-US" sz="3200" dirty="0"/>
            </a:br>
            <a:r>
              <a:rPr lang="en-US" sz="3200" dirty="0"/>
              <a:t>        n += 1</a:t>
            </a:r>
            <a:br>
              <a:rPr lang="en-US" sz="3200" dirty="0"/>
            </a:br>
            <a:r>
              <a:rPr lang="en-US" sz="3200" dirty="0"/>
              <a:t>    result [</a:t>
            </a:r>
            <a:r>
              <a:rPr lang="en-US" sz="3200" dirty="0" err="1"/>
              <a:t>i</a:t>
            </a:r>
            <a:r>
              <a:rPr lang="en-US" sz="3200" dirty="0"/>
              <a:t>, j] = n</a:t>
            </a:r>
            <a:br>
              <a:rPr lang="en-US" sz="3200" dirty="0"/>
            </a:br>
            <a:r>
              <a:rPr lang="en-US" sz="3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return</a:t>
            </a:r>
            <a:r>
              <a:rPr lang="en-US" sz="3200" dirty="0"/>
              <a:t> result</a:t>
            </a:r>
            <a:br>
              <a:rPr lang="en-US" sz="3200" dirty="0"/>
            </a:br>
            <a:r>
              <a:rPr lang="en-US" sz="3200" dirty="0" err="1"/>
              <a:t>xmin</a:t>
            </a:r>
            <a:r>
              <a:rPr lang="en-US" sz="3200" dirty="0"/>
              <a:t>, </a:t>
            </a:r>
            <a:r>
              <a:rPr lang="en-US" sz="3200" dirty="0" err="1"/>
              <a:t>xmax</a:t>
            </a:r>
            <a:r>
              <a:rPr lang="en-US" sz="3200" dirty="0"/>
              <a:t>, </a:t>
            </a:r>
            <a:r>
              <a:rPr lang="en-US" sz="3200" dirty="0" err="1"/>
              <a:t>ymin</a:t>
            </a:r>
            <a:r>
              <a:rPr lang="en-US" sz="3200" dirty="0"/>
              <a:t>, </a:t>
            </a:r>
            <a:r>
              <a:rPr lang="en-US" sz="3200" dirty="0" err="1"/>
              <a:t>ymax</a:t>
            </a:r>
            <a:r>
              <a:rPr lang="en-US" sz="3200" dirty="0"/>
              <a:t> = -1.5, 1.5, -1.5, 1.5</a:t>
            </a:r>
            <a:br>
              <a:rPr lang="en-US" sz="3200" dirty="0"/>
            </a:br>
            <a:r>
              <a:rPr lang="en-US" sz="3200" dirty="0"/>
              <a:t>width, height = 800, 800</a:t>
            </a:r>
            <a:br>
              <a:rPr lang="en-US" sz="3200" dirty="0"/>
            </a:br>
            <a:r>
              <a:rPr lang="en-US" sz="3200" dirty="0" err="1"/>
              <a:t>max_iter</a:t>
            </a:r>
            <a:r>
              <a:rPr lang="en-US" sz="3200" dirty="0"/>
              <a:t> = 700</a:t>
            </a:r>
            <a:br>
              <a:rPr lang="en-US" sz="3200" dirty="0"/>
            </a:br>
            <a:r>
              <a:rPr lang="en-US" sz="3200" dirty="0"/>
              <a:t>c = </a:t>
            </a:r>
            <a:r>
              <a:rPr lang="en-US" sz="3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complex</a:t>
            </a:r>
            <a:r>
              <a:rPr lang="en-US" sz="3200" dirty="0"/>
              <a:t>(0.4, 0.3) </a:t>
            </a:r>
            <a:r>
              <a:rPr lang="en-US" sz="3200" i="1" dirty="0"/>
              <a:t># c</a:t>
            </a:r>
            <a:br>
              <a:rPr lang="en-US" sz="3200" i="1" dirty="0"/>
            </a:br>
            <a:r>
              <a:rPr lang="en-US" sz="3200" dirty="0" err="1"/>
              <a:t>julia_image</a:t>
            </a:r>
            <a:r>
              <a:rPr lang="en-US" sz="3200" dirty="0"/>
              <a:t> = </a:t>
            </a:r>
            <a:r>
              <a:rPr lang="en-US" sz="3200" dirty="0" err="1"/>
              <a:t>julia_set</a:t>
            </a:r>
            <a:r>
              <a:rPr lang="en-US" sz="3200" dirty="0"/>
              <a:t>(</a:t>
            </a:r>
            <a:r>
              <a:rPr lang="en-US" sz="3200" dirty="0" err="1"/>
              <a:t>xmin</a:t>
            </a:r>
            <a:r>
              <a:rPr lang="en-US" sz="3200" dirty="0"/>
              <a:t>, </a:t>
            </a:r>
            <a:r>
              <a:rPr lang="en-US" sz="3200" dirty="0" err="1"/>
              <a:t>xmax</a:t>
            </a:r>
            <a:r>
              <a:rPr lang="en-US" sz="3200" dirty="0"/>
              <a:t>, </a:t>
            </a:r>
            <a:r>
              <a:rPr lang="en-US" sz="3200" dirty="0" err="1"/>
              <a:t>ymin</a:t>
            </a:r>
            <a:r>
              <a:rPr lang="en-US" sz="3200" dirty="0"/>
              <a:t>, </a:t>
            </a:r>
            <a:r>
              <a:rPr lang="en-US" sz="3200" dirty="0" err="1"/>
              <a:t>ymax</a:t>
            </a:r>
            <a:r>
              <a:rPr lang="en-US" sz="3200" dirty="0"/>
              <a:t>, width, height, </a:t>
            </a:r>
            <a:r>
              <a:rPr lang="en-US" sz="3200" dirty="0" err="1"/>
              <a:t>max_iter</a:t>
            </a:r>
            <a:r>
              <a:rPr lang="en-US" sz="3200" dirty="0"/>
              <a:t>, c)</a:t>
            </a:r>
            <a:br>
              <a:rPr lang="en-US" sz="3200" dirty="0"/>
            </a:br>
            <a:r>
              <a:rPr lang="en-US" sz="3200" dirty="0" err="1"/>
              <a:t>plt.figure</a:t>
            </a:r>
            <a:r>
              <a:rPr lang="en-US" sz="3200" dirty="0"/>
              <a:t>(</a:t>
            </a:r>
            <a:r>
              <a:rPr lang="en-US" sz="3200" dirty="0" err="1"/>
              <a:t>figsize</a:t>
            </a:r>
            <a:r>
              <a:rPr lang="en-US" sz="3200" dirty="0"/>
              <a:t> =(10, 10))</a:t>
            </a:r>
            <a:br>
              <a:rPr lang="en-US" sz="3200" dirty="0"/>
            </a:br>
            <a:r>
              <a:rPr lang="en-US" sz="3200" dirty="0" err="1"/>
              <a:t>plt.imshow</a:t>
            </a:r>
            <a:r>
              <a:rPr lang="en-US" sz="3200" dirty="0"/>
              <a:t>(</a:t>
            </a:r>
            <a:r>
              <a:rPr lang="en-US" sz="3200" dirty="0" err="1"/>
              <a:t>julia_image</a:t>
            </a:r>
            <a:r>
              <a:rPr lang="en-US" sz="3200" dirty="0"/>
              <a:t>, </a:t>
            </a:r>
            <a:r>
              <a:rPr lang="en-US" sz="3200" dirty="0" err="1"/>
              <a:t>cmap</a:t>
            </a:r>
            <a:r>
              <a:rPr lang="en-US" sz="3200" dirty="0"/>
              <a:t> =</a:t>
            </a:r>
            <a:r>
              <a:rPr lang="en-US" sz="3200" dirty="0">
                <a:solidFill>
                  <a:srgbClr val="FF3E35"/>
                </a:solidFill>
              </a:rPr>
              <a:t>'hot</a:t>
            </a:r>
            <a:r>
              <a:rPr lang="en-US" sz="3200" dirty="0"/>
              <a:t>', extent =(</a:t>
            </a:r>
            <a:r>
              <a:rPr lang="en-US" sz="3200" dirty="0" err="1"/>
              <a:t>xmin</a:t>
            </a:r>
            <a:r>
              <a:rPr lang="en-US" sz="3200" dirty="0"/>
              <a:t>, </a:t>
            </a:r>
            <a:r>
              <a:rPr lang="en-US" sz="3200" dirty="0" err="1"/>
              <a:t>xmax</a:t>
            </a:r>
            <a:r>
              <a:rPr lang="en-US" sz="3200" dirty="0"/>
              <a:t>, </a:t>
            </a:r>
            <a:r>
              <a:rPr lang="en-US" sz="3200" dirty="0" err="1"/>
              <a:t>ymin</a:t>
            </a:r>
            <a:r>
              <a:rPr lang="en-US" sz="3200" dirty="0"/>
              <a:t>, </a:t>
            </a:r>
            <a:r>
              <a:rPr lang="en-US" sz="3200" dirty="0" err="1"/>
              <a:t>ymax</a:t>
            </a:r>
            <a:r>
              <a:rPr lang="en-US" sz="3200" dirty="0"/>
              <a:t>))</a:t>
            </a:r>
            <a:br>
              <a:rPr lang="en-US" sz="3200" dirty="0"/>
            </a:br>
            <a:r>
              <a:rPr lang="en-US" sz="3200" dirty="0" err="1"/>
              <a:t>plt.colorbar</a:t>
            </a:r>
            <a:r>
              <a:rPr lang="en-US" sz="3200" dirty="0"/>
              <a:t>()</a:t>
            </a:r>
            <a:br>
              <a:rPr lang="en-US" sz="3200" dirty="0"/>
            </a:br>
            <a:r>
              <a:rPr lang="en-US" sz="3200" dirty="0" err="1"/>
              <a:t>plt.title</a:t>
            </a:r>
            <a:r>
              <a:rPr lang="en-US" sz="3200" dirty="0"/>
              <a:t>(f</a:t>
            </a:r>
            <a:r>
              <a:rPr lang="en-US" sz="3200" dirty="0">
                <a:solidFill>
                  <a:srgbClr val="FF3E35"/>
                </a:solidFill>
              </a:rPr>
              <a:t>"</a:t>
            </a:r>
            <a:r>
              <a:rPr lang="ru-RU" sz="3200" dirty="0">
                <a:solidFill>
                  <a:srgbClr val="FF3E35"/>
                </a:solidFill>
              </a:rPr>
              <a:t>Множество </a:t>
            </a:r>
            <a:r>
              <a:rPr lang="ru-RU" sz="3200" dirty="0" err="1">
                <a:solidFill>
                  <a:srgbClr val="FF3E35"/>
                </a:solidFill>
              </a:rPr>
              <a:t>Жулиа</a:t>
            </a:r>
            <a:r>
              <a:rPr lang="ru-RU" sz="3200" dirty="0">
                <a:solidFill>
                  <a:srgbClr val="FF3E35"/>
                </a:solidFill>
              </a:rPr>
              <a:t> для </a:t>
            </a:r>
            <a:r>
              <a:rPr lang="en-US" sz="3200" dirty="0">
                <a:solidFill>
                  <a:srgbClr val="FF3E35"/>
                </a:solidFill>
              </a:rPr>
              <a:t>c = {c}, </a:t>
            </a:r>
            <a:r>
              <a:rPr lang="ru-RU" sz="3200" dirty="0">
                <a:solidFill>
                  <a:srgbClr val="FF3E35"/>
                </a:solidFill>
              </a:rPr>
              <a:t>Макс. итераций: {</a:t>
            </a:r>
            <a:r>
              <a:rPr lang="en-US" sz="3200" dirty="0" err="1">
                <a:solidFill>
                  <a:srgbClr val="FF3E35"/>
                </a:solidFill>
              </a:rPr>
              <a:t>max_iter</a:t>
            </a:r>
            <a:r>
              <a:rPr lang="en-US" sz="3200" dirty="0">
                <a:solidFill>
                  <a:srgbClr val="FF3E35"/>
                </a:solidFill>
              </a:rPr>
              <a:t>})"</a:t>
            </a:r>
            <a:r>
              <a:rPr lang="en-US" sz="3200" dirty="0"/>
              <a:t>)</a:t>
            </a:r>
            <a:br>
              <a:rPr lang="en-US" sz="3200" dirty="0"/>
            </a:br>
            <a:r>
              <a:rPr lang="en-US" sz="3200" dirty="0" err="1"/>
              <a:t>plt.show</a:t>
            </a:r>
            <a:r>
              <a:rPr lang="en-US" sz="3200" dirty="0"/>
              <a:t>()</a:t>
            </a:r>
          </a:p>
          <a:p>
            <a:pPr>
              <a:lnSpc>
                <a:spcPct val="100000"/>
              </a:lnSpc>
              <a:spcBef>
                <a:spcPts val="320"/>
              </a:spcBef>
              <a:buFont typeface="Arial" panose="020B0604020202020204" pitchFamily="34" charset="0"/>
              <a:buNone/>
              <a:tabLst>
                <a:tab pos="0" algn="l"/>
              </a:tabLst>
            </a:pPr>
            <a:endParaRPr lang="en-US" sz="3600" spc="-1" dirty="0"/>
          </a:p>
        </p:txBody>
      </p:sp>
      <p:sp>
        <p:nvSpPr>
          <p:cNvPr id="13" name="Блок-схема: узел 12">
            <a:extLst>
              <a:ext uri="{FF2B5EF4-FFF2-40B4-BE49-F238E27FC236}">
                <a16:creationId xmlns:a16="http://schemas.microsoft.com/office/drawing/2014/main" id="{DC328D26-B3FF-FC84-754A-31672E3355B1}"/>
              </a:ext>
            </a:extLst>
          </p:cNvPr>
          <p:cNvSpPr/>
          <p:nvPr/>
        </p:nvSpPr>
        <p:spPr>
          <a:xfrm>
            <a:off x="614736" y="212590"/>
            <a:ext cx="563710" cy="544459"/>
          </a:xfrm>
          <a:prstGeom prst="flowChartConnector">
            <a:avLst/>
          </a:prstGeom>
          <a:solidFill>
            <a:schemeClr val="accent1">
              <a:alpha val="0"/>
            </a:schemeClr>
          </a:solidFill>
          <a:ln w="22225">
            <a:solidFill>
              <a:srgbClr val="F7964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35FF813-FE3D-952E-A4AE-5FA94467E108}"/>
              </a:ext>
            </a:extLst>
          </p:cNvPr>
          <p:cNvSpPr txBox="1"/>
          <p:nvPr/>
        </p:nvSpPr>
        <p:spPr>
          <a:xfrm>
            <a:off x="579074" y="287954"/>
            <a:ext cx="6775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n w="15875">
                  <a:solidFill>
                    <a:srgbClr val="F79646"/>
                  </a:solidFill>
                </a:ln>
                <a:solidFill>
                  <a:schemeClr val="tx1">
                    <a:alpha val="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III</a:t>
            </a:r>
            <a:endParaRPr lang="ru-RU" dirty="0">
              <a:ln w="15875">
                <a:solidFill>
                  <a:srgbClr val="F79646"/>
                </a:solidFill>
              </a:ln>
              <a:solidFill>
                <a:schemeClr val="tx1">
                  <a:alpha val="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23508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Блок-схема: узел 6">
            <a:extLst>
              <a:ext uri="{FF2B5EF4-FFF2-40B4-BE49-F238E27FC236}">
                <a16:creationId xmlns:a16="http://schemas.microsoft.com/office/drawing/2014/main" id="{9B9E6AB0-A28B-EA37-DD9F-49203DC19222}"/>
              </a:ext>
            </a:extLst>
          </p:cNvPr>
          <p:cNvSpPr/>
          <p:nvPr/>
        </p:nvSpPr>
        <p:spPr>
          <a:xfrm>
            <a:off x="614736" y="212590"/>
            <a:ext cx="563710" cy="544459"/>
          </a:xfrm>
          <a:prstGeom prst="flowChartConnector">
            <a:avLst/>
          </a:prstGeom>
          <a:solidFill>
            <a:schemeClr val="accent1">
              <a:alpha val="0"/>
            </a:schemeClr>
          </a:solidFill>
          <a:ln w="22225">
            <a:solidFill>
              <a:srgbClr val="F7964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22115ED-EB8C-C25D-334D-620452F9B23F}"/>
              </a:ext>
            </a:extLst>
          </p:cNvPr>
          <p:cNvSpPr txBox="1"/>
          <p:nvPr/>
        </p:nvSpPr>
        <p:spPr>
          <a:xfrm>
            <a:off x="579074" y="287954"/>
            <a:ext cx="6775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n w="15875">
                  <a:solidFill>
                    <a:srgbClr val="F79646"/>
                  </a:solidFill>
                </a:ln>
                <a:solidFill>
                  <a:schemeClr val="tx1">
                    <a:alpha val="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III</a:t>
            </a:r>
            <a:endParaRPr lang="ru-RU" dirty="0">
              <a:ln w="15875">
                <a:solidFill>
                  <a:srgbClr val="F79646"/>
                </a:solidFill>
              </a:ln>
              <a:solidFill>
                <a:schemeClr val="tx1">
                  <a:alpha val="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12" name="Рисунок 11" descr="Изображение выглядит как снимок экрана, Красочность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207902F5-37E0-BB0F-44C7-7D9118EF1FF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39" t="7204" r="15152" b="4893"/>
          <a:stretch>
            <a:fillRect/>
          </a:stretch>
        </p:blipFill>
        <p:spPr>
          <a:xfrm>
            <a:off x="709876" y="1104334"/>
            <a:ext cx="2664027" cy="2175159"/>
          </a:xfrm>
          <a:custGeom>
            <a:avLst/>
            <a:gdLst>
              <a:gd name="connsiteX0" fmla="*/ 0 w 2664027"/>
              <a:gd name="connsiteY0" fmla="*/ 0 h 2175159"/>
              <a:gd name="connsiteX1" fmla="*/ 2315216 w 2664027"/>
              <a:gd name="connsiteY1" fmla="*/ 0 h 2175159"/>
              <a:gd name="connsiteX2" fmla="*/ 2374369 w 2664027"/>
              <a:gd name="connsiteY2" fmla="*/ 5963 h 2175159"/>
              <a:gd name="connsiteX3" fmla="*/ 2664027 w 2664027"/>
              <a:gd name="connsiteY3" fmla="*/ 361361 h 2175159"/>
              <a:gd name="connsiteX4" fmla="*/ 2664027 w 2664027"/>
              <a:gd name="connsiteY4" fmla="*/ 2175159 h 2175159"/>
              <a:gd name="connsiteX5" fmla="*/ 362768 w 2664027"/>
              <a:gd name="connsiteY5" fmla="*/ 2175159 h 2175159"/>
              <a:gd name="connsiteX6" fmla="*/ 0 w 2664027"/>
              <a:gd name="connsiteY6" fmla="*/ 1812391 h 2175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64027" h="2175159">
                <a:moveTo>
                  <a:pt x="0" y="0"/>
                </a:moveTo>
                <a:lnTo>
                  <a:pt x="2315216" y="0"/>
                </a:lnTo>
                <a:lnTo>
                  <a:pt x="2374369" y="5963"/>
                </a:lnTo>
                <a:cubicBezTo>
                  <a:pt x="2539677" y="39790"/>
                  <a:pt x="2664027" y="186054"/>
                  <a:pt x="2664027" y="361361"/>
                </a:cubicBezTo>
                <a:lnTo>
                  <a:pt x="2664027" y="2175159"/>
                </a:lnTo>
                <a:lnTo>
                  <a:pt x="362768" y="2175159"/>
                </a:lnTo>
                <a:cubicBezTo>
                  <a:pt x="162417" y="2175159"/>
                  <a:pt x="0" y="2012742"/>
                  <a:pt x="0" y="1812391"/>
                </a:cubicBezTo>
                <a:close/>
              </a:path>
            </a:pathLst>
          </a:custGeom>
          <a:ln w="25400">
            <a:solidFill>
              <a:srgbClr val="F79646"/>
            </a:solidFill>
          </a:ln>
        </p:spPr>
      </p:pic>
      <p:pic>
        <p:nvPicPr>
          <p:cNvPr id="16" name="Рисунок 15" descr="Изображение выглядит как снимок экрана, текст, Красочность, красный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195358C5-6A35-8875-4482-40190BBCA5F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12" b="2567"/>
          <a:stretch>
            <a:fillRect/>
          </a:stretch>
        </p:blipFill>
        <p:spPr>
          <a:xfrm>
            <a:off x="5133023" y="2369123"/>
            <a:ext cx="2664027" cy="2175159"/>
          </a:xfrm>
          <a:custGeom>
            <a:avLst/>
            <a:gdLst>
              <a:gd name="connsiteX0" fmla="*/ 0 w 2664027"/>
              <a:gd name="connsiteY0" fmla="*/ 0 h 2175159"/>
              <a:gd name="connsiteX1" fmla="*/ 2301493 w 2664027"/>
              <a:gd name="connsiteY1" fmla="*/ 0 h 2175159"/>
              <a:gd name="connsiteX2" fmla="*/ 2664027 w 2664027"/>
              <a:gd name="connsiteY2" fmla="*/ 362534 h 2175159"/>
              <a:gd name="connsiteX3" fmla="*/ 2664027 w 2664027"/>
              <a:gd name="connsiteY3" fmla="*/ 2175159 h 2175159"/>
              <a:gd name="connsiteX4" fmla="*/ 362534 w 2664027"/>
              <a:gd name="connsiteY4" fmla="*/ 2175159 h 2175159"/>
              <a:gd name="connsiteX5" fmla="*/ 0 w 2664027"/>
              <a:gd name="connsiteY5" fmla="*/ 1812625 h 2175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64027" h="2175159">
                <a:moveTo>
                  <a:pt x="0" y="0"/>
                </a:moveTo>
                <a:lnTo>
                  <a:pt x="2301493" y="0"/>
                </a:lnTo>
                <a:cubicBezTo>
                  <a:pt x="2501715" y="0"/>
                  <a:pt x="2664027" y="162312"/>
                  <a:pt x="2664027" y="362534"/>
                </a:cubicBezTo>
                <a:lnTo>
                  <a:pt x="2664027" y="2175159"/>
                </a:lnTo>
                <a:lnTo>
                  <a:pt x="362534" y="2175159"/>
                </a:lnTo>
                <a:cubicBezTo>
                  <a:pt x="162312" y="2175159"/>
                  <a:pt x="0" y="2012847"/>
                  <a:pt x="0" y="1812625"/>
                </a:cubicBezTo>
                <a:close/>
              </a:path>
            </a:pathLst>
          </a:custGeom>
          <a:ln w="25400">
            <a:solidFill>
              <a:srgbClr val="F79646"/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E0AFB25-5993-7E37-4FDC-138A50A0908A}"/>
              </a:ext>
            </a:extLst>
          </p:cNvPr>
          <p:cNvSpPr txBox="1"/>
          <p:nvPr/>
        </p:nvSpPr>
        <p:spPr>
          <a:xfrm>
            <a:off x="709876" y="3279493"/>
            <a:ext cx="311888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900" dirty="0">
                <a:ln w="6350">
                  <a:noFill/>
                </a:ln>
                <a:solidFill>
                  <a:srgbClr val="9307FE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Рис 4.Визуализация множества Жюлиа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B59A630-46B8-199B-324D-2DC2BD0253D5}"/>
              </a:ext>
            </a:extLst>
          </p:cNvPr>
          <p:cNvSpPr txBox="1"/>
          <p:nvPr/>
        </p:nvSpPr>
        <p:spPr>
          <a:xfrm>
            <a:off x="5133023" y="4570212"/>
            <a:ext cx="311888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900" dirty="0">
                <a:ln w="6350">
                  <a:noFill/>
                </a:ln>
                <a:solidFill>
                  <a:srgbClr val="9307FE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Рис 5.Визуализация множества Жюлиа</a:t>
            </a:r>
          </a:p>
        </p:txBody>
      </p:sp>
    </p:spTree>
    <p:extLst>
      <p:ext uri="{BB962C8B-B14F-4D97-AF65-F5344CB8AC3E}">
        <p14:creationId xmlns:p14="http://schemas.microsoft.com/office/powerpoint/2010/main" val="10435407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РГР1 МА.pptx" id="{6197F503-F109-43B1-AC79-956AD795AC12}" vid="{BBDEE201-6972-45D8-B709-53C7B7EC764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РГР1 МА.pptx" id="{6197F503-F109-43B1-AC79-956AD795AC12}" vid="{D2D6B8A0-8AED-4092-A275-3521E605B481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РГР1 МА.pptx" id="{6197F503-F109-43B1-AC79-956AD795AC12}" vid="{F682576F-01DE-4EAE-AED3-710CA8C1FAC1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РГР1 МА.pptx" id="{6197F503-F109-43B1-AC79-956AD795AC12}" vid="{5A013EE2-2AD7-4068-9F07-93497ED51F77}"/>
    </a:ext>
  </a:extLst>
</a:theme>
</file>

<file path=ppt/theme/theme5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8960</TotalTime>
  <Words>1352</Words>
  <Application>Microsoft Office PowerPoint</Application>
  <PresentationFormat>Экран (16:9)</PresentationFormat>
  <Paragraphs>113</Paragraphs>
  <Slides>16</Slides>
  <Notes>1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14</vt:i4>
      </vt:variant>
      <vt:variant>
        <vt:lpstr>Тема</vt:lpstr>
      </vt:variant>
      <vt:variant>
        <vt:i4>4</vt:i4>
      </vt:variant>
      <vt:variant>
        <vt:lpstr>Заголовки слайдов</vt:lpstr>
      </vt:variant>
      <vt:variant>
        <vt:i4>16</vt:i4>
      </vt:variant>
    </vt:vector>
  </HeadingPairs>
  <TitlesOfParts>
    <vt:vector size="34" baseType="lpstr">
      <vt:lpstr>微软雅黑</vt:lpstr>
      <vt:lpstr>Arial</vt:lpstr>
      <vt:lpstr>Bahnschrift Light</vt:lpstr>
      <vt:lpstr>Calibri</vt:lpstr>
      <vt:lpstr>Cambria Math</vt:lpstr>
      <vt:lpstr>Cascadia Code</vt:lpstr>
      <vt:lpstr>Cascadia Code Light</vt:lpstr>
      <vt:lpstr>Cascadia Code SemiLight</vt:lpstr>
      <vt:lpstr>Cascadia Mono SemiLight</vt:lpstr>
      <vt:lpstr>Golos Text</vt:lpstr>
      <vt:lpstr>Golos Text DemiBold</vt:lpstr>
      <vt:lpstr>Symbol</vt:lpstr>
      <vt:lpstr>Times New Roman</vt:lpstr>
      <vt:lpstr>Wingdings</vt:lpstr>
      <vt:lpstr>Office Theme</vt:lpstr>
      <vt:lpstr>Office Theme</vt:lpstr>
      <vt:lpstr>Office Theme</vt:lpstr>
      <vt:lpstr>Office Theme</vt:lpstr>
      <vt:lpstr>Презентация PowerPoint</vt:lpstr>
      <vt:lpstr>Презентация PowerPoint</vt:lpstr>
      <vt:lpstr>Список Заданий 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Al</dc:creator>
  <dc:description/>
  <cp:lastModifiedBy>Баукин Максим</cp:lastModifiedBy>
  <cp:revision>159</cp:revision>
  <dcterms:created xsi:type="dcterms:W3CDTF">2014-06-27T12:30:22Z</dcterms:created>
  <dcterms:modified xsi:type="dcterms:W3CDTF">2025-10-20T10:16:55Z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Экран (16:9)</vt:lpwstr>
  </property>
  <property fmtid="{D5CDD505-2E9C-101B-9397-08002B2CF9AE}" pid="3" name="Slides">
    <vt:r8>15</vt:r8>
  </property>
</Properties>
</file>